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5" r:id="rId2"/>
    <p:sldId id="293" r:id="rId3"/>
    <p:sldId id="290" r:id="rId4"/>
    <p:sldId id="299" r:id="rId5"/>
    <p:sldId id="301" r:id="rId6"/>
    <p:sldId id="298" r:id="rId7"/>
    <p:sldId id="270" r:id="rId8"/>
    <p:sldId id="297" r:id="rId9"/>
    <p:sldId id="303" r:id="rId10"/>
    <p:sldId id="302" r:id="rId11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CC0000"/>
    <a:srgbClr val="660033"/>
    <a:srgbClr val="FF0066"/>
    <a:srgbClr val="AB2328"/>
    <a:srgbClr val="009900"/>
    <a:srgbClr val="256E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8098" autoAdjust="0"/>
    <p:restoredTop sz="94598" autoAdjust="0"/>
  </p:normalViewPr>
  <p:slideViewPr>
    <p:cSldViewPr>
      <p:cViewPr varScale="1">
        <p:scale>
          <a:sx n="86" d="100"/>
          <a:sy n="86" d="100"/>
        </p:scale>
        <p:origin x="-894" y="-90"/>
      </p:cViewPr>
      <p:guideLst>
        <p:guide orient="horz" pos="4247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44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AFF8A6A-7C80-4345-AAC1-A7A2DE6776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634A-7A21-4232-9C09-9FB032D0ED30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07952-4651-408F-9861-E21A96B639DE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/>
            </a:lvl2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518D6-0B24-4874-B29A-13ED14CE4758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284E7-EA2D-4681-820E-2EB46CEDD49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81075"/>
            <a:ext cx="2057400" cy="5145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81075"/>
            <a:ext cx="6019800" cy="5145088"/>
          </a:xfrm>
        </p:spPr>
        <p:txBody>
          <a:bodyPr vert="eaVert"/>
          <a:lstStyle>
            <a:lvl3pPr>
              <a:defRPr/>
            </a:lvl3pPr>
            <a:lvl5pPr>
              <a:defRPr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53777-9362-4066-A3D0-45A4028F005A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13DF-B63D-44AA-B5D8-5D6D16A54D9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7625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AB2328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  <a:p>
            <a:pPr>
              <a:spcBef>
                <a:spcPct val="20000"/>
              </a:spcBef>
              <a:defRPr/>
            </a:pPr>
            <a:endParaRPr lang="tr-TR" sz="1100">
              <a:solidFill>
                <a:srgbClr val="AB2328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928801"/>
            <a:ext cx="8258204" cy="4197361"/>
          </a:xfrm>
        </p:spPr>
        <p:txBody>
          <a:bodyPr/>
          <a:lstStyle>
            <a:lvl4pPr>
              <a:defRPr baseline="0"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8EC0A-D6B4-4356-8EA2-E90AFE8371E3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FAB44-C0F8-47F8-8F52-BD9EFC2A0B41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29132"/>
            <a:ext cx="7772400" cy="133984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450981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137E7-1AC9-4167-A9A8-42F8C7F03B35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A89F-BDCF-4648-93DA-96BF604F314A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86808" cy="647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2000239"/>
            <a:ext cx="4038600" cy="412592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4ABCB-8461-4133-8701-D0B9073BBE03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1FC4A-95CB-4EA1-9FB1-BEDF7F0A9200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0034" y="1928802"/>
            <a:ext cx="400052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643182"/>
            <a:ext cx="4040188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3438" y="1928802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643182"/>
            <a:ext cx="4041775" cy="3482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2EFAF-61FD-4264-83AA-DCCF2DE6222B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B0C85-73BA-48FD-9F8E-D6AA392FDAC6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4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B88EB-9E0F-4944-80C0-F1DB8874F9C1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6C521-7EE9-4E47-82DB-F3912CB1C123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3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6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688F4-D6CA-44AE-BB03-3C166272E697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7A922-4B1F-45DC-B934-6AB47CF19389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85794"/>
            <a:ext cx="3008313" cy="785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1000108"/>
            <a:ext cx="5111750" cy="51260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643050"/>
            <a:ext cx="3008313" cy="4483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AA5C0-675F-4C3E-8AD6-CE09997F207A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CE176-1C39-4757-BEE0-CB88AEAFC898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498475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Statistics</a:t>
            </a:r>
            <a:r>
              <a:rPr lang="tr-T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cs typeface="Calibri" pitchFamily="34" charset="0"/>
              </a:rPr>
              <a:t>Department</a:t>
            </a:r>
            <a:endParaRPr lang="tr-TR" sz="12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Agricultural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Structure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and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Economic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Accounts</a:t>
            </a:r>
            <a:r>
              <a:rPr lang="tr-TR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1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Calibri" pitchFamily="34" charset="0"/>
              </a:rPr>
              <a:t>Group</a:t>
            </a:r>
            <a:endParaRPr lang="tr-TR" sz="11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9" descr="logoL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928670"/>
            <a:ext cx="5486400" cy="3798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A1AB7-4FD5-4FFC-AA87-4AF20E5AC503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94191-9418-4863-92DD-956C25C69CE1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81075"/>
            <a:ext cx="82296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tr-T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  <a:endParaRPr lang="tr-TR" smtClean="0"/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43813" y="65722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866323B7-F1C6-437C-AD9C-A45DB2ECD5D7}" type="datetime1">
              <a:rPr lang="tr-TR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8488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n>
                  <a:solidFill>
                    <a:srgbClr val="AB2328"/>
                  </a:solidFill>
                </a:ln>
                <a:solidFill>
                  <a:srgbClr val="C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tr-TR"/>
              <a:t>1</a:t>
            </a:r>
          </a:p>
        </p:txBody>
      </p:sp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107950" y="176213"/>
            <a:ext cx="3240088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/>
            </a:r>
            <a:br>
              <a:rPr lang="tr-TR" sz="1400" b="1">
                <a:solidFill>
                  <a:srgbClr val="AB2328"/>
                </a:solidFill>
                <a:latin typeface="Calibri" pitchFamily="34" charset="0"/>
              </a:rPr>
            </a:br>
            <a:r>
              <a:rPr lang="tr-TR" sz="1400" b="1">
                <a:solidFill>
                  <a:srgbClr val="AB2328"/>
                </a:solidFill>
                <a:latin typeface="Calibri" pitchFamily="34" charset="0"/>
              </a:rPr>
              <a:t>TURKISH STATISTICAL INSTITUTE</a:t>
            </a:r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6330950"/>
            <a:ext cx="3924300" cy="274638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tr-TR" sz="1200" b="1">
                <a:solidFill>
                  <a:srgbClr val="404040"/>
                </a:solidFill>
                <a:latin typeface="Calibri" pitchFamily="34" charset="0"/>
                <a:cs typeface="Arial" charset="0"/>
              </a:rPr>
              <a:t>Agricultural Statistics Department</a:t>
            </a:r>
          </a:p>
        </p:txBody>
      </p:sp>
      <p:pic>
        <p:nvPicPr>
          <p:cNvPr id="3" name="Picture 9" descr="logoLAR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259763" y="117475"/>
            <a:ext cx="654050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0" y="6477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50800" dir="780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0" y="6286500"/>
            <a:ext cx="9144000" cy="0"/>
          </a:xfrm>
          <a:prstGeom prst="line">
            <a:avLst/>
          </a:prstGeom>
          <a:noFill/>
          <a:ln w="19050">
            <a:solidFill>
              <a:srgbClr val="AB2328"/>
            </a:solidFill>
            <a:round/>
            <a:headEnd/>
            <a:tailEnd/>
          </a:ln>
          <a:effectLst>
            <a:outerShdw blurRad="127000" dist="152400" dir="5400000" sx="65000" sy="65000" algn="ctr" rotWithShape="0">
              <a:schemeClr val="bg1"/>
            </a:outerShdw>
          </a:effectLst>
        </p:spPr>
        <p:txBody>
          <a:bodyPr/>
          <a:lstStyle/>
          <a:p>
            <a:pPr>
              <a:defRPr/>
            </a:pPr>
            <a:endParaRPr lang="tr-TR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 spd="med">
    <p:pull dir="r"/>
  </p:transition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6262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_al__ma_Sayfas_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1214438"/>
            <a:ext cx="8729663" cy="647700"/>
          </a:xfrm>
        </p:spPr>
        <p:txBody>
          <a:bodyPr/>
          <a:lstStyle/>
          <a:p>
            <a:pPr>
              <a:defRPr/>
            </a:pPr>
            <a:r>
              <a:rPr lang="tr-TR" b="1" dirty="0">
                <a:solidFill>
                  <a:srgbClr val="C00000"/>
                </a:solidFill>
                <a:ea typeface="+mj-ea"/>
              </a:rPr>
              <a:t>Agricultural Production Statistics Group</a:t>
            </a:r>
            <a:endParaRPr lang="tr-TR" b="1" dirty="0">
              <a:solidFill>
                <a:srgbClr val="C00000"/>
              </a:solidFill>
              <a:latin typeface="+mj-lt"/>
              <a:ea typeface="+mj-ea"/>
            </a:endParaRPr>
          </a:p>
        </p:txBody>
      </p:sp>
      <p:sp>
        <p:nvSpPr>
          <p:cNvPr id="21507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3E22FAD-9E55-4DCF-9D2B-3B6F4536A10C}" type="datetime1">
              <a:rPr lang="tr-TR" smtClean="0">
                <a:cs typeface="Arial" charset="0"/>
              </a:rPr>
              <a:pPr/>
              <a:t>14.02.2015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190CE8F-C9E1-4CC5-A782-0B688360E08A}" type="slidenum">
              <a:rPr lang="tr-TR" smtClean="0"/>
              <a:pPr>
                <a:defRPr/>
              </a:pPr>
              <a:t>1</a:t>
            </a:fld>
            <a:endParaRPr lang="tr-TR" dirty="0"/>
          </a:p>
        </p:txBody>
      </p:sp>
      <p:sp>
        <p:nvSpPr>
          <p:cNvPr id="21509" name="Content Placeholder 5"/>
          <p:cNvSpPr>
            <a:spLocks noGrp="1"/>
          </p:cNvSpPr>
          <p:nvPr>
            <p:ph idx="1"/>
          </p:nvPr>
        </p:nvSpPr>
        <p:spPr>
          <a:xfrm>
            <a:off x="1509713" y="2354263"/>
            <a:ext cx="6777063" cy="1074737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tr-TR" sz="4000" b="1" dirty="0" smtClean="0">
                <a:solidFill>
                  <a:srgbClr val="0070C0"/>
                </a:solidFill>
              </a:rPr>
              <a:t>	LIVESTOCK STATISTICS</a:t>
            </a:r>
          </a:p>
        </p:txBody>
      </p:sp>
      <p:sp>
        <p:nvSpPr>
          <p:cNvPr id="21510" name="AutoShape 2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21511" name="AutoShape 4" descr="data:image/jpeg;base64,/9j/4AAQSkZJRgABAQAAAQABAAD/2wCEAAkGBxMTEhQUExQVFRUXGB0XGBcXFxccHBgcGRkbHBwYHBoaHCggGBwlIB0cIjEhJikrLi4uHyAzODMsNygtLisBCgoKDg0OGxAQGzQkICY1LC8vLCwsLCwsLCwsLCwsLCwsLCwsLCwsLCwsLCwsLCwsLCwsLCwsLCwsLCwsLCwsLP/AABEIAMkA+wMBIgACEQEDEQH/xAAbAAACAgMBAAAAAAAAAAAAAAAFBgMEAQIHAP/EAEoQAAIBAgQEBAIFCQYEBAcBAAECEQMhAAQSMQUiQVEGE2FxMoEHQpGhsRQjM1JicrLB0TRzgtLw8ReTwuFDkqKzFjVTY4PD4iT/xAAZAQADAQEBAAAAAAAAAAAAAAAAAQIDBAX/xAAwEQACAgEDAgQEBgIDAAAAAAAAAQIRAxIhMUFRBBNh8BQicaEFMlKBscGR0SNC8f/aAAwDAQACEQMRAD8AfVGJVGNVxIoxpZBsBjcDHkxuMS2FGIx4tjbGMKyqNFbG5fGMZGFYUYFU9sbasexmcFgZAxupxHOMhsIZNrxjXiKcan3wAWA2PasQhsZ1YAJC2PasRE4wTgAl1YxqxHOMasAEmrGC2NNWMasMDbVj2rGhbGNWGI3LYxqxGWxgtgFZJqxicRzj04YWSE4jJxjGrYYjBOI5xs2NIwwJQMbgYjBxsGxnZRIMba8QlsY1YQE+rHpxBrxsHwASzjM4h149rwATasYD4h149qwAWJxjViDXjGs4QFjVj2rEAbGdeGBNqxhmxFrxrqwASzjOrEWrHtWACXVjGrEWrGC2ACXVjBOI9WMasMRLOPE4i1Y9qwAS6sY1YiJxgtgAl1YxqxEWxicMCYtjGrEWrGNWACQnGs401Y1nDA3DY21YiBx7ViQJdWPasRaseL4QEurHtWItWMB8AWS6sZ1YHV+LUUbQ9RFa1iwBvtjK8WoESK1Pr9dem/XC1IVhDVjGrAGj4syjMR5oEGJMgH2OLmY41l0EtVpi8fEO8dNh64WpDsJasZ1YGcP4zQrFlpVFcruAfv8AUeuLFTOIolnUDuWGHYFvVj2rA2rxmgoJNanA35hb7MD6/i/KqY8zV6qCQPniXNLlhYxaseDYCDxNldSp5y6muP8AudhivW8ZZNW0mr8wrEfbGHqQWMmrGC2F8eLsnLL5wkehv7WviKt40yirOsm8QFM+94wakFjJqxnVhJH0g0if0bR6svytjOY8f0hGmk7d5IEfjheZHuFjpqx7VhKf6QaN4pOR0OpRP32wNrfSOxB00Qp6aiTF+sRODWgOj6sYLY5X/wAQszvFLbYqb+vxYG5jxtnS0iqQBeAqb9vh29MGsDsurGNWOK1PFubLajXf2ER32Avjev42zhKkViItZVg+pEQTg1+gUzsi1gSQCCQYMHY9j2xnVjia+Kc0skV2Go6jAFydyTGM5TxdnA1q7nqdWk/cwt8sGv0Dc7Xqxgvjj1LxnnB/4pO+6od/8OK9Xj9eo0vULGPa20QIAwPJXQNztC1ARYyPTHtWOTcL8Z5ijy6VcbAGQB7Rgs3j6pP6JP8A1f1wealyIqZr6R6xkIiLO0gkj7wD9mB1Dx3mwxbzAQTJVgCPYdR8sX6fgEWJrGbbKOvvidfAdIKR5jm8kyOo76dscfxmFdf5NvIkCeJeOs1VJVWFNTAhBf1ht8BszxSqw0mo7AGeYmxI/HDvR8B5YXmpPv8A6jFil4KyYPwsTbdmv99sS/HYfUfkSEVfEeYVdPmvpO41HtHuMa0PENdF0rXqKg2AYwJ/ljpCeFMkB+iU9p/oemJ6XA8ootRSRvyj+mIf4hj6Jj+HZyfMcQLkszFjtJ3PvjRWY9D3x2qjw2iBamg+z37Ysfk9MAWXeLd+334zf4hHpEr4f1OHlah2puetlb+mJkyOYY2o1TPam32bY7WhAF46kfL5Y8riLbxP44T/ABHtH7j+HXc5JQ4LnNUrRqq3ccv8xi9V8N52oFBpbd2Ufbe5x1MVknaffv2v/rfGi1lkSO59oP8AtjOXj5vovuPyInLqfgbOfqUx7v3+RxN/8DZwiJpj/Gf8uOmHMKCZ2H4+keuNfyyBME9h9x+zEvx2V9h+TA5xT8AZr9ajv+s3+XFg/R3mDINSlfrzH/px0ClmAQWER/O4E/P8RiVK3TcjsO8EEfbGJ+Nyv/wflQEBfo4rW/PUhbfQxONl+jSqbPmUP/4z/nth6bNHV7SSf9DGxrzsZmPsv/TB8Zl7/ZD8rH2Eul9GcjmzB+VLt7ucTf8ADSnscxUib8i/1w4PXuIbffsI6Y1rZgxv33jp9aR6kYXxeXv/AAGiHYVh9HmXA/TVj7aP8uPU/o6yvWpXsf1kv/6MNFKoSZHsJ6z/AD2xVq50THMYMm/SYHuML4jL3DTDsA/+HWTiNdcx+2n+TE3/AA6yPer/AMz+ijBXNcQAJE3B+4RJ+0xjNPMhuYHlURM7mJn1v098HxGb9TCo9gR/w4yPet/zP/5xqPo94eN/O/5n/bDBRaNROwv67SI+zEb02LGDsYF7cq3n5m+D4jN+oVR7AQfR/wAOjaofeo2Mr4H4cD8Dz/eP/I+mDXlPpBNpEyBMCRE+pF/ljLZcECSSbiw3Mjm+WwGDz8v6mFLsAm8E8Nn9HUn+9qf1xJ/8HcPm9J/+ZU9f2sFhRJa2wBk92gEfbP3Yt09BXULGAxmPXf1M4HnyfqY9K7C+fCPDxcUW6/8AiVP82MHwpw4b0Xn+8qf5sMNJpFukye3X8BjNSjWJJU8vT+uDzsnd/wCQ0rsBqaqbzF4+Z2/ljXVAmApUXB6mBb5YiyNHSnmm95BMxNwB9pEjFXzWqO079juRC9fbGVD1BX8oQrtexjuOvv1+/Ef5SGYcu957mSI/2wK4lVKlWW8G/oWSw9Lj78ZQw2sSVTSQN7qrlvtMYrQTrYUfNINRtuQfS8g+nXHjn1FgJLKT7CF67fWnAanUJXm5dRS0CRqI3v3b7jjZ0ZaRAjkRjY9AWie1lUYflic2F/yyV0kEg3Eb/ER89vuxGc6WM/CFgbdTM/P+mKVPMEqpQdAD6DSTPtqnFmllCq6GMkFesnt2sSD9rYWlINT5Nfy8Fj7W9ATEdryPtxKasqIBEarG9wAQI+w4rcOpKTJtpWWiZmFi82uvvtiOqx8ssJlJQe+lCSf2jI+zFaUTboJeYAoG+q5PqQwH3A40ObIUaPqgSbWmwHcbzP7OAOf4iVLKANIA3+swUgkX2vFvfri1QUGmtMmGJ5gJsxQkj8fsweXSthr3CHmSF+IdWJNzJ0i3S89tjix+UQSDPOCSb2Bv8jAA+WKGZENpBJYAMQRBk84FtrficWPJfWaemSFQNPdnEz7hT9+DSg3J69YLpAsJViOn1j06xzfPGy8QlqhQfDpCiItJAPrMEjvbFQidbMBpd1VTPT84oUDpEJiQUXhR9Y85BNyBqn2gTHv7YlpIq2W+HFmFQN1nboSFtPcSY9hiR68+ZCxp5bCQWIJA9hv2B98VssHARkFjV+EdVNN5gCx3EdtOL2rVQYKedRIOx5gQG/rM7YXBSTYMyhDVCqi4JXrudUm3YKMT1jU0+7QYB+G5t/rti7TRENR0EwxW1zJBF43m1/fbGaiinBLHlps52sVAB9vWMD54BR2K60iGSHgaQWU3Mnf2ktOIq2VqaW0xqMQpN5m7Ge1o9sTJXZgXVfjAIBWImAkzcHf7Vxeo0/KSqW52YpTUx0ACk+m8we+BchSoE5jhXmVSskCArG0xEk+5OJKfDiNIDcoYsJ62MGZvucTV8xpIsAajCfYGAPaTP2YyzMUVyVABKzJgkvH3C/8Avg1PgWlHvMKqG2JBWO2jlMHtyn7cbOo5RtcE9IJDs3sIH3Y1zRNSpqPwK+gD9nyySf8AXfElKpqQahOrmJ6X0gW7T/PCexSIMsxKsCRLMRMk6VT194Xvvi5mWNOm2nmdiFB9dIk+lp956RgbRy9SlFBWLsxesCYFhYSZ/W5/sGLXF8wyOmgSqMqEnoXJuJ9gLdDiq3tAtinXzGnWZhL32+GxHzJj5YuZSjyGqxGwt6katI+RifQYGLkGqMzsw0NOn9UadZBgepWe+DYzCoaSgkkEU6awTLGxciYgT9vthqKuhIt1siUS92NydohW69+bFygzBR7fjvivXzizIPXT8UzzaQQJIUSYn2xJSaFA0tsPqt29sG1lUInElNOj5SsYQ8xjl1WOm3rAn0nFijTK1zKXNNo3MFVbTboTb7sRVMuGoXG6sWNhqYs1x7Ge1hOJMpmWLUXX64HxWLNEuZnbZfkO2C9hJbkQoTDpIUHziNt0pkG97npiRaAUBV3YaJ66TQJB3nrjPEab0wk9UIMkAbvpEei2+V8as6DMP+uqMD6BEIHUg7R9ntgtsVJEOeohqqEtCz6X8okke5k/6GNnyo81yBbSFaT8RgjTH7TED5nEOfTzUpATNSqwDdiTAgz1tbeJn1L18yEpawwLksyifiIJRTC7QF1T3Aw7dUTSZQ4JlCSwcMKagK5A2KwpBt6m89TjDqxzFQkWUsXE7ETp22HKmC1Ooq5KmJGlzz7b1OpkXJJsB0GAdQlq9SGYK6IjTIE61Z2FrALP2HDTtsGqSCNDIOoSknxNqZrm5UBlSZiwYH3I7Yh4pVFJkBI06mXeZ8oDU8nqSCB88GshmeQ1TpF6hBckBTUbQs7kWG0bRvhJ8c5hpQKQUp0ZLLCy71JkLYgXgfjOKxw1MUtokeWyRr0qekiadaoGDG7ryEsOkAHb3we4XQFVLLplwST0WRzD3hhbFLgmZY0syo1FhBSRvKEA7cwLUtxPXtgvwmvqGYQMAKROpukGNz0Miw/b+WHlb3QoJOilkH1ZhnLSKrM2k/qqvl6ZHSWXb09MGc2Fpu9Q3ZgzNfYBORZv3BkdzgT4cy+olnjUCRe+lDWkj0ACT8hjHEM8azSsjUWYruNIED/Xp74zkrZSZOygolM6RJc9IAGu8doYH5YtZisBTdx9amgEm4UwAZje7E4AcMr2Z2nSFImes3A9dKn/AFGCrKTlxsGcUlBJtpQB/UwSW9TAwSi0xWZr5tlWkaQJqAwsKbkkKRH1pYssW+7BlkFIU6BUFqktVYWC69RKgx8K7zN4+yPw3SZaXmsrFiw8kDSYpsw5pNrnVHU9JnFHLGa2nUOVWL82s2WbNEExG0RcYl8UXHuws9QFmpjd2bY972HW8fIC++Kb5rV5oA1WYC5iYkifUG59JxU4fmCa1JVIIVTJIvyrJjqQScQ8VTyly0H43mo1xLESQO5ltj2xNXsVdBHJcQBpo6iAtEMZIuwbSFvH1pPyGN6maAqIJgErAPWep7T8X+2KvhqDToqQNnZo/Vpl9INz9Yk/LAPO8VXzdDDmBbeLShb2PbD0tvYTaity7mNVTM00DaQpbfYkEqBPZQsz+z64t8TZSGpryqqqoEyRLBmJi2oyCSYvjOQy+urUK6uYmnMWCs0O1t4C/f64rcdzKPUrCkAwTmsAb6woO8GIA6+l8V0olbOwnRKnUSD5S021DYsWPpvseuxGKOVzYGxWAi+ygC/tiXiGc8mjSUlWYxIsOb4Sb9BBG3zvdXzLMVbRYkPNrQW5V7QDA9sNR1Duh34fV5UqOQWSmWP7pEgAAT+rvgaagrUGIuS4qbHmNyJMCdo9MR8AJbJ+a/MzkbkWEMPi6SL97kYteHXUKadMQEdU6GxiTJtO49gO0YTVNrsCdo3YMjU0/VmT9UtLM29wJ0i46DHuB0lqOlcjmXzD3EDYixsIIna8jfFvMhVDKQCzDSSSsxDCAY6yZ+fa8VasKVPSg1WFMARcnpABG5iJnt6xq39SuEXmpComjmEG5jqIJJbe56em2LOYyMsSVPyCn72M/bgeqjUtPXqdp02YfDAmB+1MHsDGNc7nAXaEZvWGvb3FsF1yUKHEqhWhqUzNVjeDbzVF7TF+vpi1+UFUp1ABpVtAaCRpUB9hdWYW+eAVOp5mRe3PTdWI6m25Bv8AVHzwW4ZV1ZWgjq5EsDpiSSS6COuwHTG84UvozKLC3E0JooxP/h6QTou0hpJ1fce7b4CCrrzFZwQxalWuYt+dUCN+h77feVQedlat1LKxaF6SAYGq8AmLDocL/h/Iu1DNNqh20UUiJ+FdXyuN/wBXEwSpt+7Cb6IO8Oyx0ZZhJPxxESzoYA9iImN53xS4kdD0ACYRAzFhyglzaTt8RHrB9MHOFoJqOCAAwgFpICrU0szAXF1sptpO5wofSCC1WgifCQpN41EKGmPcnfbBi+fJTFP5YjllaA8gqun82FddVhqJc2Pf4BB6YD5YMfPqjVp8unVC/qeYGJt0P8iNzgxkm50UnSHR10ga7LeT6RfV3HbEPAMwr5nMU2FqtOCFBBhQN1N45SPSfXEwfJckTNmg6ZYcoL83MNTRqiYPKIktqJ6Wk4W/FOXRadZxBFV6aWIkhSx/WlrBNl79sHOO8SFMswN6ahEAXSFIpmzGJYw1lFhBPUYVstkWq0MvTBYEqzraNQDBR13ZCTJ7DGuJNO+nv/RnN38oVyVAgl1QSEo04UnmJWoTF9hJM9AST3wRqOlEpSVQTUc+a+mJY2QmTNiGgQLGZnEZpvlqBTkeroQ1EJeFGhkKDQLXuSSOgv1CcBz9aprLmQjtUmBEWGkDazMYPTAk5XLoL8v1GChSFOkHBI1gqBHaS5k9yxtHQDpgfw+uz5d6+m+rRN/rPUcr96/ZGJa7TlcuIIlXYS1+dqgW3QEhZm+0dcEOCUNOUpJBYl2I07AB4LkbkkAf+YjGb2TvuUlbX0A2RpA5fSraYWpWHLsf0YBvtIY7XGDNHI6/IA1LSRKdWo2m4EFgkHuDp27Yiz2WGg07fnWpUSTckBRe0RzMTcx27YLcTq6ddFabvMl9BKqLrpVmNyAsAabmCPZSn1RenhGMtnWNaGiUoyyEF2SA+jlWybSF+K9zsMLXAMwfyyoFDLq1rzhV1QrwQAdpA27W74O8EyaU8xnQVXdQbxqVQW/DV3nA7L0D5NWtUAGp+SBDEsSNTfsqDA6A+u71JWvoS7e5AG8pygZDyOSNfwiAHa0kgEEWEbd4wUzPm1MmWr0lUpUmmiMTdSGuSvWB94wmcEfTRr1XXmqVhlwYBIUP5lQwReJHvh9yub81KqA6X1ug1RBlzJ/e3vbtbbBnjo3QY3fIsZHNtSpZlzEQSvMDC7G87k/ytgBnaNRzTYrp1kqNp1CJFrk6WUfhhk4vwwLks0VIgFVWB/8AcWelxbEXgDIq1IPULaUYuh6KSoQ9fTt/LGsJKMHMlxcpKI68HqNTZKKJTCpSZpLyTsLx8MknAPPZXTUrVQmoE0jrNhUKrrB6WZ2HpA9MFMhSpRXKI1RrUtR1DUfiM6TyJBg+xxU4lWladMgnTEQwGpkWekQg3ImYgd8c6k6S6s1lFWUOK5XzRTkwiEs1WYWEUAdOaSC1pNpMA4VK+cXSSgYprGlzuVJAMiZ6g9djttiPiXF61WrXllFBNNMRMkvAAHeAWnbrGNKHD6vlU6iS5LMkGGEiGMA7gbW694x2Qx6V8xhJt8DfXzJbJCilPTNFSN4klRsd7Ge9rTibheQTLq6o5YtWXosqFiFEn3M7icRcOqMKdIzoY0eUwSQR23m+nr2AAxczcCd4Vxq5FBJ2mGNhAG18cbk+PU2irplGiWNTN+ZemxtIAGldQBDdRNo7j9rFnK1AzgAiKUMz3ABUBdtrwenzMWD8Azfm1qqKCAbLB2tzEE/B8V7Hc+hwUrcIiiKFNhrquA1QtEj4mIWTsL3GKkldP0FHf7l/JZ1XptXDLLgpTB1iEQwWBMQJEajG0+mA/wCVx/8AWH7ioV+RZZ+3BPi+YVKDsAfLSAo1q0KBtp+ETYyZN+mFjNZ4I5UAW3h7Sbt984Iq36D3eyFvwtmT5opc2kypH7OqFNtyJOHriqqy01pABErpBg3GqQ0drzfefTATgdFWNSqECAsoXQFETtqO5aSSb9rYk4dL5nMaQVg0SB9az1CCek3uD6Y3ztSlqXT3/ZGNUqZcbNNQqOmmVEhF5SWDMTqkgzJfre14g4n4Jk2p00gS5qVHsszoNQBtN7G23fbAnjDEaqlORVYlFVWLMxIAG0y0k7ReBfDJnqgpqzMoDFFDiPhOkMV3sZBEE9ffHPJPR9Rr8xHwzMahmNBYQ6UwOWdQJmwJVfhsegPWCcAvFOUOYqKqMCdKjVsY8vUC0deUj/RxF4bovToZh2BioyQrGBApuYPUklxyDfUB3wQ4kzU8zTKggaqSgaRA5lWAw3MTfuDjTToyfL72QPeO5a4rmzRzWX2ZaaIDosYMgz6x/PHsnTanxai+txqGljYydLCDG4t909JxH4j1PmK6rpXTTDErcmCPxJ9euNKWZQV6TKoOzkgGdYEGbDofT+sQdK/qXIm8YZIhyXYVQGDEAGSNNkiYEjtcknAXw7nmavqdhrVXKrYKgK6aaC0zLqflh48aUWemtQeWYH1TAJJAXUYuoOox6fZz3w9RjN1ngFWpVHEzAECbqNpMQI7Y2xu4ST7GUlumH/ymq9CvUJc035aQJJNi5qsCVURdJNtiOmN6WTFClWowxqJRUt9W7EaiJ3EwP8ON+G1vPzlVCPLRadNUG0UySxP6oYwL7zB6YrZ1Zr12Og+dTJBLyAysGAB6wpB+WMpdvoyqCeYyxeiFHRaelQoks3w3PU/Yon9bB0RRoIWBApkaiIltLBtG073jtGAudruKNGoAdLFWCi0BbA2i28Dfa+CaMXoVCRIadCGDIdLsTJk3PXvjFyfXuaRSIxl0enQqsWBp1fNZQYjk1KCBuBAPeB8sC+K5j87RJDh9S1zJkiGRLqIVJUgiRq79MXMhlappZh3Ryh0rTAYc8KQRay0xN/Wb9k3NZnzs1VTkDan+H4SRSJULO4MDc3PuMb48Um7fYiUkkPqZN9WaKfHUqgLa4JRQWPtf7D1wt+N8x+bp0FeqKSlVDEaQ+m6v2eWJn8OuG/NV/JUEWYBZhoALQKjEmQsAQN+m5OOZ8OpnN1qKwS1ary3JCqCLktdgqLNz8sHh43K+xOR0qDfh7hapljVrDmOtqQFtTF0lvYgJE7DV3xc4RxBGzBpZeKg8t0ZwAFqPOo83STqaR1P20fpJz6ECjyeUAGKKTLBVEKzD6sj4RfbApOHPlqmVqVKvlswGkUwRH5wqwVdvhIuT16400eZFyb5uib0tIYuO1NOUzSoCqIJDOPi0reD1gjFjw/pyuRfU2mppFQoYkGoshO8iY95wQqU0/OPUbVRpo2nUAGdtzItsbG2F3idQVatGmqP+fYBna7SIkoltIAn3xzQdx0HTS1ahl4blWpZVFedbHzHpkrLsQWAkkBRI27CN8AeK5tDlKWaaQ75dgCLGGZdUAWA5UA7CReTg1n2paKqq8KxK6tXM0AgU01fvQT21YWfGCihkMuqwyAlGZR6MWax0ySCOh+eNsVS46syyOgRlsksU1Un/AP0ZhHcmYKaFJEwLTri8xEThi8O1qRy1Py0gJVrIJE6iGKltVtNjAmMCPDtTzTTCp+ioO4OxW7AbG9ifaOsiDXBuFNrzi01t+VVGAW0yiMC07ASb9ZPbF5W6afvoRjXDJ1FOKQWQosDMEX0kkgbkwd/reoipxPOjyK0TDVuTlkWQE3O++/cG+2LnFjTRqSqR+bYJubtUlnW4J3bACvUWpmKNJ7oAxa45pBJltjsLfLGEIqzRukXOE5HyaIqkDza0BZCEBWPTUbFvYgBRtOL6ZgoELkKCr69IAAkkGS37IgXi/XbAjiHEfMzNJEIgMTNPTHL0kA2sIBmwEYg8V5ljTpimVDnT8IMss9DsQN7dMaOLlNJ9SVSTLtPOtmC5dpSk/mhSwBUBJVbCGnSoiIse+BeUoakDPWCM1ysNaT6WvviDglCpUSrccwOsrDciqZ1e/wBtxjR1E87VkbqsHl9L42UabSIjK1uFOH+WGq03Ymn5utQqkKxUHTcSbNokewxX4VmgmaqU9i42LQGanU1CT1MScNGdpLOVmpr82vqKwVkEJqkbQSNQBtzYHcJ4VqzlWsaRZaQdKQiA76S/KDEqJuT+sMYxkmnfYtrcsZKmcqjVmDEgBtKSEoK1OdWoyA5mCdyNrnGOBZ2m1F61YoQrB1LkjVFzKxNT4rCJJF9sLnHMx+UVFBDqID1ZfVLABLkcqzYQO6mbjEmaes+TAp6xTV/LYAiC7RYafiGw3NyNsU4WkmVaVvsX89mnNJXLIT5rNq5pIckiDfQNJ7ExPXE1R9eYkNKl6bEmDZWbYbBd7C5idpwFo1Gq5eA2k3SoAHGkpr0sf8Jk7/D6Y8HanUyur4hSpjmkF7CFIj19MDxf53M1KyxxbNCnny2lRzhYEsCSumYsTM27YlymXZarIW2I0lzuFibWA1CIHt3xQ4k4etVddBQ1EjTMSIg3uLE7dcWeNDQKOpj5mnUQfVxpHey6QAMJrZL0KvkdaKrmcoAtPlUVbgiNS8oJvaZuOs4UuF0jTq1SNXmOKtMKZsNAYty7TpEAdjhv4L5aUvJBLGkgqN5YtqJZtJPVpv8A4fWMKfGx+dOiIIUkyQQCzK3UQN56mQPTGeN3cRy4st+G80rJUrGTpowYUkGJVaek/EdTseo22vj2WQNWpkmVpeaarFeVUWkoUDoHJsYjCzw3iDilWpm51Ai55hqWbi0SAT9mGXOZ9lFeS6rUMyWVTqRjAAIstjcCSQ20Ti5wcZNe/e5MHcbZ7xBxDzkBDlWDyugEKikjTYgaztFh16CcOPgmiXydNqukB9TG47RY/VsDb0OEDh/BHzFRKSg66iioGJI0qYmoBJk2beRf1GHivTWhQo5KlSVKaBl1MA4sGkgEyZM3I3tiowgoWx7t7ALxH4lSrWWgHLUwCh0qUAJMDf4gB8o+3C/4Y4ScxxJiwK00UVHi3wG32kR7TiLj2XK1xAIDKWAEE6Ukdz0X7MOngmmUy1asqlnZyqgxew3J+qCb+xw/Mpal1Q3G19AX4hzjvUCroLlgij4mUEk1GEfCbSWPqBscEfDvDqGVTMOut2pDyVIUSW0y2krYTYReNNzvgBRqoRVrMyhVlFuyqzBVBMbu0MYPXUel8MPFlOXyVGg1ZafKHYJOuozEs6gD6sk3nY4yVpV7sTp7iL4qopVqks2lRMIisbLIIJN5Zj8XucHKPB34hl8qP0cFy7CCqoGbU37xI+H22xmllSYpoi+ZURmIvqZmA0C5sE1zvvfBpRTy1ChRos7HyqjVGSGLNADTO3NO+NHkWlVynt90QoNvcv1cxUBQI9OmpoqqzDvHV9N4t9ZusYF8OpU/ytaoJ10gdIc89TUshtPQAavW4xfzOTFKmTJpuKYDaRMWjQbcxFzNr4V+Ba2zDuXIklRUbdtK2WO0gScc0LbfodSqg7xDiGhHZyRFJ4VTIGowqqbgudiZMc3bCFX4zUalQQqrKtRhzA3EatJGzXf3EeuGHj+YGlVQFB5LQXADRJ/OGOpPb9bCjRVTYlwquNURMuo2v3gScdnhoqtzmzunsPP0euPKqugBLuqAkAQBGpT7STPbBrNZ3Q0IVJEPUJMySSxk9otb0HXAHLJ+SUKYQHlpmsQ4LGSJ0nTbYiegAxZyNQtlg9RlZq0v6BF5VEdRJYiN5jHNkblJy6WawqMUuoPzmcUpSqVBruKzXY81QzNo79biOkYG8JoVczmanlag2iJsumSsyRYREyL2HfBDxCG8oHT8bqiAgktpBgKDtBJERHadyZzOjK5JOTTV8vTUJJszRq9zb7saRdL1ZDWqVHPK+eVajUkCyh0aryT1PYg+388Ws1njU8tB9RNTRJJAHXUDbkFxgfxPKt5gqUyssQpRPrWt+8Zx0DhvhM5YCtXdVGhAFNtIUXLt9VRe3djjryaIpS6mUPmbSKXgvgldqDPW8wFiEXUG1BT8RW8m1o2sTi1n6XDlqMpoVmIN2PmyT1J5hv7YseIOJlKPma0diOQ09d5H1TIWyxDdRhPpZVnGpkqEtLT5tNbMZFmaRYjfHPFubcpOjR/LslY1ZTNmoOGzBu+pQLjRKl2b9QC/pj3innqUqPltqePKPmqAqFBrdlG8wxvHzxjw/WNTJ0xys6M1NleKelNR13bYBYvgNkqQbPNoROSixUK5OkAaQSzDmMG/vjNJW/Sy7McQpPQypVA4VmAY8oTmMqDPxETPX5RjT8rK8MD6RKVZEvchfTpcxaepxR8XcULsoaJSnrMKNMsAQQ319xEYqJxAvkFohVaoKrAAKdYBBv7TPsB6Y2hjk4JtbtoznJXSNsvmgZqwqpUEuSBZrG8es+43x7iucWogbUQy6bR9ZQAes/8AfGaHAc0isWRIcXBcTYmCsAgHpc7E4EvVdXIdYIi223p17Tjp0Ru10MNQ0LS8xKAOgqdKsxC6mZ2BgGdRIYkG31hM9N81lfyjiaICFVJqOxOvlQzzdJnSseowH4Sj/lGUsPL8wa1YgD4yRIBk7nvhm4MwD5yuXCltGWR1SPjaXhZHMPzZvv8APHNO4O/R/d0bRdoj4Nxhm4iC1V9NWkysIIVGZiyrB3HTUP1vfGPFIRtTBg4FIkEDeHUTExNiZ98CMxnoqVHpsVcugVhdgzMLarnUSDJFp9MGfE+SqpWC1ACXoaTFuaJLRB6iduuJcalFrbYE7i0LfCaBcVWUzpppqAvvEQD6rf1wUDHMlkUBJO4MnnLEsxHQBY09N+uK/hLKmlTzJlWkJIBMjmtzRA6+/YYL+B+FO2YLAVClNmLKdJkBJCkExfWT7xe+NcjTnJrpwKP5aHPKvSoUquakJUICIq8xppIAAUkTJDNHt1wM4gVp18mAWapUdnOuIbWh52sJgCwjacDvF2X8t6jUmKLUlSACpAaOYajLA3uBFsDPEPFnZ0rM5qeVzKLASBqYT7grMbRjnjHVSXqbSagrI/Gh05mnM6iCrLeKcyECxawUW6zhu4IPL4YpDwJdiSLuCSdIv6SfnhK43VqVKeUbUoVnNQqTJBJiJJJICwJ9sN/iSutHIU1qWdVBTTMRIK27n8A2JknohHqKLtsqZfJB6lLKwj01inUIWWkhnYajZZm0XsBPffxFWNXMUqdOmUptpL1CCG8pY1qur4VgRI3Ptiv4Xz7+fUFWoFIUlTKxJLEjlsLmCJPwzNsbcNBcmqKrFqjeUrsGiHnUFQm4UwPkdsS7i9+n9krcM8HFiwSoWqlgAWBJhSFYTECLD54GcXfMnyctrp6hoDilE652dhuesC2C3FMxSkMRUY0fzaU11AOzDSsv0B3je+IOGcK8omuY00wRStHNGlqpP1oMj1xEJdTSS2o94h4uDKqwBAIerpsXXRq6egwo8ORUbWxZgTqJ07i8sB/L1wx5+otBGDOKqtIYgSTUaJHYLefcqMAaGYQqzqy03BRtJGo6XSx3iBt8sVj3sG6aQNzwrVCABqpjlQBSCLjUCLkhe+2/bFzwxw7zHJA5WcOk9VWAz3MWAH2+mDlTgQ/LMq4LIopwUPLPlm509GZRPzOM5SreuUYShNOmAvQyze1o9ovvjWeZRhUSFG5WyjxzLtmqj0QhBfSmrVGmmDzEzZRAtP2YoUeLhM3Ty6kNSoUDRBDNp5Ap8wg77AXH1vQYmqcTCUWRAVqVS5JkTGmRcmT0W1r+uJPCPhdgtNHOl6xapUtdaYHIAexAB/xYcEo42pft9e4pu5bDPw6jSZhmHZZpEaSQY2gsQewFjuMI/jzjLtUSagKswbQDcgE3iLD1OGfj2dWgq0UUlBIAEltLTB1T7b4DZbw5SfMB6jM6pDFADpTVp67mYET7xheHS1a5cLgvI6VLljB4N4NQy9B8xUBBKEhWiaYY2/xQMVPEVf8ALHWnTaoKHxVKhIHmgX03IhSYAwd45xKmoqMtFqqKVVYaEkCYaDLe18JWZ4x5etiwRqr6Vh3EHrAUE2LTuOmHHVKWrl9CXUFpRV49n9WbWkXVkRSI1Erss7xMC3L269d6mdkkkGZPp17RbAjLEhK2ZA/Nq4pGoLk6mVgqlrHufltgZnM62toYLeIntY7mcdHkXSXQxbfI38Lzqvl6agIC5IA+J9dR9LRO0qDfoIi5xikQM3UOiT5NSFRo8uFUwepaDDerYA5hTRypVAylXDB2s55blZ+GSp/2wz8MoqWKASKqF1ggHSqrpGqPiJ1ahebncYzyQUbl03LhO6RR4fl6VZa4f46dNFBAB0iBoAHvN9z3wv5TOnKKxPOSwCg7bSC3W17dTGD3h9zTqZl1QM4SiwB2GkiJE3u037DClxhYdhNhUYaj1jrH+I46MO8nF8bGc1smWqfiXNu6B67aNYsNKgLqvIC9ut8a1s8xdqdVg0NGqIjfqu4t2nANMyyMJ+qZkel7HFvjFSKzsCTqAYSQdwOvzN8dLgtXBnewf8MZj89l2BLHzNOpgSQHhSCPnE/PDMc/5OXEmoDrr1WUEcxgKB5gPKI+sL9Bc45rw/NsrKwJBBMEbzA/nhh4o2ug6hz5aVXQKDYCQ5J6tdgesSe2OXNguavguMqTLvgvLmrmZAGhay1GH7Ktqt7EjD3ncpVzObqlbqitzHYSLDC39DfD9TV3aCEZbz0MhrdojDd4orvlKNdkBPmAkAdOgk45fEv/AJaX0/yb40lCzmvCsw6JmNP1VIYgdn2PSNx7DDn4OZFTOZuk9O6ohEMBBBJ32ue31ThB8PrNCsxAOpgACTY2mwO3NbDL4X4hRTh9SidQq6w5E/HTIBgbgb/fjbNGtTXO39EY3xZU42fKc6awrOqg1ACWQfqiT8UC1oAgDriThFakdKO0kurtQ8otIdFJv1EHb0wKTOCvVPLFzSX4mnTYQwEEAHYj3wQz3D1NWULJVIAlWgEKBB9DYEeoGJlGtpbMtOTbaLa8JmpSZEikmYcFahjSpUMVuCTEWB6wMH/pLzDpQ0QuhT+bJgyFIkxv1Av0LYCUa8vo+KoHVtTVW+QOsQSYN/bE/iqk1XImqGJqI5GncnTuLWYQOm5vjGLfmRUvdjpU2gLk+Jh6hAo6h5bGQp30lgSAIAuTh54Jl20U05eSkakREGrPKANgvff1xyvgr6qppaiskIDNgrkLEdd5x1jg2Yhq7EU1qQyJpHMwBEkjosz/AN8Pxq0uiMTKtKg1WrRpM6lEYeYqagqnmJBI+J4EFtuaMaeL+NUisSNNMtMsQAQNpHMxuIA6k+4IVM/ToZdVUprkMQiwNRkbTMLpmJJOOW8ezYqPpEAODJKr1G4jYyDbEYMXmNLoaTlpV9SfNcZNR6QNmqJSqOQAASFLNbrJ0mfTBDhtXVl2ULTNqcu0BhAPcfCImPfvhWZS7qwcN5dNVJ5uiaYmNsEsks1Xao0RSJ0gwHKxFxbeMd08Ua2OdTd2dE4Pn0ag7hnqKtZ0puYl5Ek2uBJbfocAOMZ4eToDmXLM0QqqWNyWHSBbviTgFBaWSZKZ0u1IVX+LUQ5BCtI+LSOnb7Vfi+ZmKRGxY6WFgtoEgzIJ2iAMckMMZZXXRm2uoWbeH8n5+bQTGobTYIl2JY9Y+8jHWM7UajSYaNUEE6WGoJywsnb5YUvo6yCojuySI63sVuR6SVt/tiPxhnDrDOWpG6BZB1kKSCb6RFiCfQYXiH5uXy10Fh2TkyhW49TfOeTTo3d5gkn5A9drdLnD3kOGVaShFX84WDVahso6wx/VXbbCV9HXAVAPEMwzagCtIEWBJINT1EWHz9MW/pB8QU6amlTao1RzqYmVSOkKNxi8kE5rFj/cqO95GMPFOItVyGeqmpqADKjUrAaDBA9zu2ObZDh1MpT86qxAkqt5LMb6VEsSSd5A74avC9FavB8w1UBxzkAcrADvFotM9hGFDwLQNbN0jp1BT5hF7IgB+34RjXGtMZ0+GZSeqhk8fqMvkKGVoIVVXD2GsFn1E3YElvv+zCzS8GZyoNY8sarwzX+dsPXitWLzsiAldKhlV2BiWkQSPxxS4V4PzGZopXWsyrUGsACYn11YWLxDjjVv93vyVkjvQh5OtWNB1Yszmsg5iZgo/U9LfjhhpZrys5ladQkIqlDqW/OkQQLzqaMLd1pVqbEkLXUKAb6edeU7CR1xd8U5krm1YSCJIJImRzKZHWYOOqcVKVd7/hf7Mvy7hXgY1V8wIMeQwOhtgpUCdiRyx7keuAnFWFSo4Ecw1gD6sLp0+p0ge8YL+H3Y5ui4cfnqLhogNqK1KkKD+0sYDcZAWpQZTc6wVvKwYGo9zvHTbEwVZP29/wADlvACINQ9QBf8MSaCyxfUogC2w/3xbzlAIAAV01EBmLqRDCLz/ucMHh/gYzKUnlG0sVZtoKwSI68pBE746Z5YxjqfBmlfApUKJKTBiSJ6TpBAnvhloZZ3dKclQz1WlpjTA1GOs6Y9Yxb8bZtaoo0MsC1OlrgLETy8xg3PSTHXF7I1R51M2XSgQHS3KfLZmIHUz8sc88rlDXVclafmog8DcSfK5rygNSVj5fsZEH5THzw5fSVVYqtNj9VSQPmIxr4C4XSqebUcAtTrLUBb4hIF/mRPvi99IdNVpmoCupurHoDYDHn5pxllTS32OiKeg5OpWmvloZirLAzJJUWtHLaPecMv0dZEZo5ulOg+SAriNSlWYRPrY/LCpxGlpZmU2Z1YEeocx+GHT6Hp15uFkmAPRZIJx3Z3WFy+hhj/ADJEHHMquSpCtTUMyQFLCR+dJLG0SY5Z3xUHHFzKFkik8c1Pc2+spMW+/fFTx5xAio9INIVrdBAOpbdrx8sV/BagVQdKNqRlOoT9U7dQcZ6E8OuXJanplQS4NTD101uAAygvNiAZA226GehOGfhOeo+RVLAI6tZQogWnWO82HTphS4kjU2K6lhTPuewPtgl4LzY86orUzU8xZUz8MQWU32MfI4wyw1Q1djZOpfUWRkWpZgNAZAyqNRADEBTB7T6+uOm8HylVKNZjCGoT5ZW5UXDBu1xvMWwlZ3hfn52knllTU1B1kyoQsSTJsQsjHR85S1UigUU0EAlSLKBJHpI6euI8XlTjBdWjOEabOd8T4gGr5dAWZqbtJmI5GPKNt2NzgFmwTSmJ0qsmNi0Hf5nBcUadPzXHNq1hfSwiDPacBUz50vSi1Skpv0IVT/KMd+OKpaelGUpNvc0puq0LfGzGfSCAMXuHUddOm8yPMNG5sFlWgnp2wIeiUUk/KPS++DpoeXwz1Ztd/wBpx/0jF5OFXVkRGR+L0mRXnW7WbUzGPLaFUwII6/1thZzeZohy9QF6kwIdgT9h+/EfD2C0UEwShZjcTqYmDfoAPsxEtOn5zvUOmACBEwfX5Ywx4lGTNJy1RsN8A4u4y9ZnOlAwUKnSRygT2AknrGKfC6NXO1loDSyE62b4nEC5LSfUR7YGNVZaS05jV+cIAEnl0iT2CiY9cP30acLFOg1Q2auwhiJK01O8nuZ+7CyqOKMsi5fBWNudRGXOV2oZcaUp6VXRRDi8ibKoB9I2xxrxGajOz5glqvVSRy32a8zcWG2Om+LvFOXydMigvm1wNIdzq09NXYfLHGcxmDUYs8lmOon1OK8DiklqZrnaS0jdluLsvCvJYtpaqQkdFABqAxcglhY+vbBX6MsuoTM5kuy6YpKoElgxBa3W0DCVxRitHL0+ylzH7bkD7kGG+nWehlKNAlV0A1GIiSXuRPWLCfbFZoVjaX/ZmOPeSb6FDi3E/MzWlAFpUw7RqJ1EI3MQes9ffHQfA9IDIZYaz+jBPOy3JJNveccsqIpao6qBNNlMTdnIHf1/DHYOCLlhl6QgpCAadIsQIPTrvjm8WkscYr37sqMlKVnFuIU115oKRGpWETA5jb5aowPqFgEm5BPz2Iv2wTqfpcz7H/3BirS/8L5/yx6UNl77GMi5w3PnL1MrUgfm6jDmmNLG8xewdvsxDxiv+cAFwHYqJkXcEX6zG/tivmf0Tfv/AOXGc9+lp/u5f/2aeBRTlq9+9wvaiEUyWICtUg3ABJAuIFjG87YdMllHymTZUU+dWMmCOVYESCIBA623OGXwb/YW/wAX8Rwm8Z/Sp+4McubJrejovvRtihtYIpLmgdSlkMmYIFjvtaJwycFerSC1KkAGoFDsRCaqdUj0HX7RiPLdfbDBnv8A5dT/AL//APXjHJ4jUtLXoW8KjvYW+jvKhq+ZdGJpsFQneWuS/tMxgN4kTMVqxospikTBPUDYjuYwy/RN+jr/AN6P4cQ+J/7SPZv4cc0np+bqv9Dj+U5ZxAqGUNPM237SE3+8YZPodrs1bMIu5pgtPVQxn3N8B+F/p6X79T8Fwb+ib+2Vv7r+Yx3Zt/DyXvk54bZAL9I60zXmmCN5nqPqn582K3hGqPN1HlSmGd2/VUrE33JOw7nBX6Sf0p9k/ifAbh39hzX95S/hfF4t/DIcleUN5rMflCMwFlOqQDq0sNiSeaJvGKfCc69GorI4DdyOkRB7yP8AVsScG+A/uH+JcU6nwn3H4tjKlvDobX8qY+VKFVKtRWhnqXDUwCQonUZOxOx+Z6Y18P11bJNrYmlrLMSxkyAxSeu8dMQ5H9Nlf3H/AIWwN8N//LH/ALz/AKRjhSuD/b+wntJCvn88C5SnZCxiCepk/iMM3CuEZR1BFIFxctqqamj/ABR8owm0frf3h/iXDV4S/SJ7jHo5bikkzk1bknEaeWSAMuDNudyw27fLrgbl6D5qqmXZ+W50oNtMBVA+eL/ir637x/Bsa/Rp/bh/dVP4cTFfK5FJt7GnFuFrlc0tBaoZyACCQdPmHlBMQCLn/wAuFmuwq5krDHXIsTJYWn7sFPEX9uqf3lPBXhX9vP8Ae1f4BjSDpautGko8xXcI8H8HFmatXbSCISmDMqLSx6W6DE3HeOqsUKJJaIkGAo2gdAMH87/Zj+6cctpf2p/3F/jx5uJvPkk5PaPCOxpYYfLz3IM1lmepA5p5WUEzbUdjcra56EjvganDSZBf7OgFt8GeFf2pv3W/ngZmf+sY9rG3x6I4JbskRTWzFOmqyAFUiAZCC++3XDJ4t8ujRUFeapIjUDyqQV2uo7d8R/R5/aG9/wCuKv0lfpl9h/DjmlPV4iOPokaR/K2D+EZqEZgJ0x85NvwP2Y7Jw3PE0aZemytoWQCCNhce++OEZDZ/ZPxOO31fq/uJ/AuMPxCKte+wsPJ//9k=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tr-TR"/>
          </a:p>
        </p:txBody>
      </p:sp>
      <p:pic>
        <p:nvPicPr>
          <p:cNvPr id="2151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05263"/>
            <a:ext cx="3135342" cy="226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67401" y="3933825"/>
            <a:ext cx="2990880" cy="236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4" name="Picture 11" descr="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63938" y="4508500"/>
            <a:ext cx="223202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b="1" dirty="0" smtClean="0">
              <a:solidFill>
                <a:srgbClr val="005A7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tr-TR" b="1" dirty="0" smtClean="0">
              <a:solidFill>
                <a:srgbClr val="005A74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None/>
            </a:pPr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THANK YOU </a:t>
            </a:r>
            <a:r>
              <a:rPr lang="tr-TR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</a:t>
            </a:r>
            <a:r>
              <a:rPr lang="tr-TR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YOUR ATTENTION</a:t>
            </a:r>
          </a:p>
          <a:p>
            <a:pPr algn="ctr"/>
            <a:endParaRPr lang="tr-TR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8EC0A-D6B4-4356-8EA2-E90AFE8371E3}" type="datetime1">
              <a:rPr lang="tr-TR" smtClean="0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7FAB44-C0F8-47F8-8F52-BD9EFC2A0B41}" type="slidenum">
              <a:rPr lang="tr-TR" smtClean="0"/>
              <a:pPr>
                <a:defRPr/>
              </a:pPr>
              <a:t>10</a:t>
            </a:fld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>
          <a:xfrm>
            <a:off x="0" y="714375"/>
            <a:ext cx="9144000" cy="5411788"/>
          </a:xfrm>
        </p:spPr>
        <p:txBody>
          <a:bodyPr/>
          <a:lstStyle/>
          <a:p>
            <a:pPr algn="just"/>
            <a:r>
              <a:rPr lang="tr-TR" b="1" dirty="0" smtClean="0">
                <a:solidFill>
                  <a:srgbClr val="CC0000"/>
                </a:solidFill>
              </a:rPr>
              <a:t>N</a:t>
            </a:r>
            <a:r>
              <a:rPr lang="en-GB" b="1" dirty="0" smtClean="0">
                <a:solidFill>
                  <a:srgbClr val="CC0000"/>
                </a:solidFill>
              </a:rPr>
              <a:t>umbers of </a:t>
            </a:r>
            <a:r>
              <a:rPr lang="tr-TR" b="1" dirty="0" err="1" smtClean="0">
                <a:solidFill>
                  <a:srgbClr val="CC0000"/>
                </a:solidFill>
              </a:rPr>
              <a:t>livestock</a:t>
            </a:r>
            <a:r>
              <a:rPr lang="tr-TR" b="1" dirty="0" smtClean="0">
                <a:solidFill>
                  <a:srgbClr val="CC0000"/>
                </a:solidFill>
              </a:rPr>
              <a:t>:</a:t>
            </a:r>
            <a:r>
              <a:rPr lang="en-GB" b="1" dirty="0" smtClean="0">
                <a:solidFill>
                  <a:srgbClr val="CC0000"/>
                </a:solidFill>
              </a:rPr>
              <a:t> </a:t>
            </a:r>
            <a:endParaRPr lang="tr-TR" b="1" dirty="0" smtClean="0">
              <a:solidFill>
                <a:srgbClr val="CC0000"/>
              </a:solidFill>
            </a:endParaRPr>
          </a:p>
          <a:p>
            <a:pPr algn="just">
              <a:buFontTx/>
              <a:buNone/>
            </a:pPr>
            <a:r>
              <a:rPr lang="tr-TR" dirty="0" smtClean="0"/>
              <a:t>    </a:t>
            </a:r>
            <a:r>
              <a:rPr lang="tr-TR" b="1" dirty="0" err="1" smtClean="0">
                <a:solidFill>
                  <a:srgbClr val="0070C0"/>
                </a:solidFill>
              </a:rPr>
              <a:t>These</a:t>
            </a:r>
            <a:r>
              <a:rPr lang="tr-TR" b="1" dirty="0" smtClean="0">
                <a:solidFill>
                  <a:srgbClr val="0070C0"/>
                </a:solidFill>
              </a:rPr>
              <a:t> data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compiled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by</a:t>
            </a:r>
            <a:r>
              <a:rPr lang="en-GB" b="1" dirty="0" smtClean="0">
                <a:solidFill>
                  <a:srgbClr val="0070C0"/>
                </a:solidFill>
              </a:rPr>
              <a:t> type, race and age group </a:t>
            </a:r>
            <a:r>
              <a:rPr lang="tr-TR" b="1" dirty="0" err="1" smtClean="0">
                <a:solidFill>
                  <a:srgbClr val="0070C0"/>
                </a:solidFill>
              </a:rPr>
              <a:t>annually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directly from the Province Directorates of M</a:t>
            </a:r>
            <a:r>
              <a:rPr lang="tr-TR" b="1" dirty="0" smtClean="0">
                <a:solidFill>
                  <a:srgbClr val="0070C0"/>
                </a:solidFill>
              </a:rPr>
              <a:t>o</a:t>
            </a:r>
            <a:r>
              <a:rPr lang="en-US" b="1" dirty="0" smtClean="0">
                <a:solidFill>
                  <a:srgbClr val="0070C0"/>
                </a:solidFill>
              </a:rPr>
              <a:t>FAL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through </a:t>
            </a:r>
            <a:r>
              <a:rPr lang="tr-TR" b="1" dirty="0" smtClean="0">
                <a:solidFill>
                  <a:srgbClr val="0070C0"/>
                </a:solidFill>
              </a:rPr>
              <a:t>SDN.</a:t>
            </a:r>
          </a:p>
          <a:p>
            <a:pPr algn="just">
              <a:buFontTx/>
              <a:buNone/>
            </a:pPr>
            <a:r>
              <a:rPr lang="tr-TR" b="1" dirty="0" smtClean="0">
                <a:solidFill>
                  <a:srgbClr val="0070C0"/>
                </a:solidFill>
              </a:rPr>
              <a:t>   </a:t>
            </a:r>
            <a:r>
              <a:rPr lang="tr-TR" b="1" dirty="0" err="1" smtClean="0">
                <a:solidFill>
                  <a:srgbClr val="0070C0"/>
                </a:solidFill>
              </a:rPr>
              <a:t>Number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livestock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related</a:t>
            </a:r>
            <a:r>
              <a:rPr lang="tr-TR" b="1" dirty="0" smtClean="0">
                <a:solidFill>
                  <a:srgbClr val="0070C0"/>
                </a:solidFill>
              </a:rPr>
              <a:t> data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obtained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directly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from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Province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Directorates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MoFAL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through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Electronical</a:t>
            </a:r>
            <a:r>
              <a:rPr lang="tr-TR" b="1" dirty="0" smtClean="0">
                <a:solidFill>
                  <a:srgbClr val="0070C0"/>
                </a:solidFill>
              </a:rPr>
              <a:t> Data Network (EDN) .</a:t>
            </a:r>
          </a:p>
          <a:p>
            <a:pPr algn="just">
              <a:buNone/>
            </a:pPr>
            <a:r>
              <a:rPr lang="tr-TR" b="1" dirty="0" smtClean="0">
                <a:solidFill>
                  <a:srgbClr val="0070C0"/>
                </a:solidFill>
              </a:rPr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A livestock survey in line with EU requirements was carried out for the first time under the USST I Project in 2006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pPr algn="just">
              <a:buFontTx/>
              <a:buNone/>
            </a:pPr>
            <a:endParaRPr lang="tr-TR" b="1" dirty="0" smtClean="0">
              <a:solidFill>
                <a:srgbClr val="0070C0"/>
              </a:solidFill>
            </a:endParaRPr>
          </a:p>
        </p:txBody>
      </p:sp>
      <p:sp>
        <p:nvSpPr>
          <p:cNvPr id="22531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093F99F-070F-485E-AF8A-31525E22D099}" type="datetime1">
              <a:rPr lang="tr-TR" smtClean="0">
                <a:cs typeface="Arial" charset="0"/>
              </a:rPr>
              <a:pPr/>
              <a:t>14.02.2015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45D618B-CEDB-4319-A6CE-EEE0BCD9D019}" type="slidenum">
              <a:rPr lang="tr-TR" smtClean="0"/>
              <a:pPr>
                <a:defRPr/>
              </a:pPr>
              <a:t>2</a:t>
            </a:fld>
            <a:endParaRPr lang="tr-T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>
          <a:xfrm>
            <a:off x="0" y="714375"/>
            <a:ext cx="9143999" cy="5411788"/>
          </a:xfrm>
        </p:spPr>
        <p:txBody>
          <a:bodyPr/>
          <a:lstStyle/>
          <a:p>
            <a:pPr algn="just"/>
            <a:r>
              <a:rPr lang="tr-TR" b="1" dirty="0" smtClean="0">
                <a:solidFill>
                  <a:srgbClr val="C00000"/>
                </a:solidFill>
              </a:rPr>
              <a:t>Data </a:t>
            </a:r>
            <a:r>
              <a:rPr lang="tr-TR" b="1" dirty="0" err="1" smtClean="0">
                <a:solidFill>
                  <a:srgbClr val="C00000"/>
                </a:solidFill>
              </a:rPr>
              <a:t>Collection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tr-TR" b="1" dirty="0" err="1" smtClean="0">
                <a:solidFill>
                  <a:srgbClr val="C00000"/>
                </a:solidFill>
              </a:rPr>
              <a:t>Method</a:t>
            </a:r>
            <a:r>
              <a:rPr lang="tr-TR" b="1" dirty="0" smtClean="0">
                <a:solidFill>
                  <a:srgbClr val="C00000"/>
                </a:solidFill>
              </a:rPr>
              <a:t>:</a:t>
            </a:r>
          </a:p>
          <a:p>
            <a:pPr algn="just">
              <a:buNone/>
            </a:pPr>
            <a:r>
              <a:rPr lang="tr-TR" b="1" dirty="0" smtClean="0">
                <a:solidFill>
                  <a:srgbClr val="0070C0"/>
                </a:solidFill>
              </a:rPr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Statistical data on the number of livestock is collected annually by the Province and District Directorates of </a:t>
            </a:r>
            <a:r>
              <a:rPr lang="en-GB" b="1" dirty="0" err="1" smtClean="0">
                <a:solidFill>
                  <a:srgbClr val="0070C0"/>
                </a:solidFill>
              </a:rPr>
              <a:t>MoFAL</a:t>
            </a:r>
            <a:r>
              <a:rPr lang="en-GB" b="1" dirty="0" smtClean="0">
                <a:solidFill>
                  <a:srgbClr val="0070C0"/>
                </a:solidFill>
              </a:rPr>
              <a:t> through the SDN system. 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r>
              <a:rPr lang="tr-TR" b="1" dirty="0" err="1" smtClean="0">
                <a:solidFill>
                  <a:srgbClr val="0070C0"/>
                </a:solidFill>
              </a:rPr>
              <a:t>Monthly</a:t>
            </a:r>
            <a:r>
              <a:rPr lang="tr-TR" b="1" dirty="0" smtClean="0">
                <a:solidFill>
                  <a:srgbClr val="0070C0"/>
                </a:solidFill>
              </a:rPr>
              <a:t> data is </a:t>
            </a:r>
            <a:r>
              <a:rPr lang="tr-TR" b="1" dirty="0" err="1" smtClean="0">
                <a:solidFill>
                  <a:srgbClr val="0070C0"/>
                </a:solidFill>
              </a:rPr>
              <a:t>compiled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by</a:t>
            </a:r>
            <a:r>
              <a:rPr lang="tr-TR" b="1" dirty="0" smtClean="0">
                <a:solidFill>
                  <a:srgbClr val="0070C0"/>
                </a:solidFill>
              </a:rPr>
              <a:t> TURKSTAT </a:t>
            </a:r>
            <a:r>
              <a:rPr lang="tr-TR" b="1" dirty="0" err="1" smtClean="0">
                <a:solidFill>
                  <a:srgbClr val="0070C0"/>
                </a:solidFill>
              </a:rPr>
              <a:t>Regional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Offices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via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questionnaire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phone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fax</a:t>
            </a:r>
            <a:r>
              <a:rPr lang="tr-TR" b="1" dirty="0" smtClean="0">
                <a:solidFill>
                  <a:srgbClr val="0070C0"/>
                </a:solidFill>
              </a:rPr>
              <a:t>. </a:t>
            </a:r>
          </a:p>
          <a:p>
            <a:pPr algn="just"/>
            <a:r>
              <a:rPr lang="en-GB" b="1" dirty="0" smtClean="0">
                <a:solidFill>
                  <a:srgbClr val="0070C0"/>
                </a:solidFill>
              </a:rPr>
              <a:t>Livestock data is derived from multiple sources</a:t>
            </a:r>
            <a:r>
              <a:rPr lang="tr-TR" b="1" dirty="0" smtClean="0">
                <a:solidFill>
                  <a:srgbClr val="0070C0"/>
                </a:solidFill>
              </a:rPr>
              <a:t>;</a:t>
            </a:r>
          </a:p>
          <a:p>
            <a:pPr algn="just">
              <a:buNone/>
            </a:pPr>
            <a:r>
              <a:rPr lang="tr-TR" b="1" dirty="0" smtClean="0">
                <a:solidFill>
                  <a:srgbClr val="0070C0"/>
                </a:solidFill>
              </a:rPr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primarily from administrative records kept in the national animal identification and registration databases, namely, </a:t>
            </a:r>
            <a:endParaRPr lang="tr-TR" b="1" dirty="0" smtClean="0">
              <a:solidFill>
                <a:srgbClr val="0070C0"/>
              </a:solidFill>
            </a:endParaRP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pPr algn="just">
              <a:buFontTx/>
              <a:buNone/>
            </a:pPr>
            <a:endParaRPr lang="tr-TR" sz="2400" b="1" dirty="0" smtClean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3555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0602DF0-5781-4AB4-BF7A-8283AE6C9065}" type="datetime1">
              <a:rPr lang="tr-TR" smtClean="0">
                <a:cs typeface="Arial" charset="0"/>
              </a:rPr>
              <a:pPr/>
              <a:t>14.02.2015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92184C5-FB00-4678-8EBF-614429C56858}" type="slidenum">
              <a:rPr lang="tr-TR" smtClean="0"/>
              <a:pPr>
                <a:defRPr/>
              </a:pPr>
              <a:t>3</a:t>
            </a:fld>
            <a:endParaRPr lang="tr-T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714357"/>
            <a:ext cx="9144000" cy="5411806"/>
          </a:xfrm>
        </p:spPr>
        <p:txBody>
          <a:bodyPr/>
          <a:lstStyle/>
          <a:p>
            <a:pPr algn="just"/>
            <a:r>
              <a:rPr lang="en-GB" b="1" dirty="0" smtClean="0">
                <a:solidFill>
                  <a:srgbClr val="0070C0"/>
                </a:solidFill>
              </a:rPr>
              <a:t>Turkish Veterinary Information System </a:t>
            </a:r>
            <a:r>
              <a:rPr lang="tr-TR" b="1" dirty="0" smtClean="0">
                <a:solidFill>
                  <a:srgbClr val="C00000"/>
                </a:solidFill>
              </a:rPr>
              <a:t>(</a:t>
            </a:r>
            <a:r>
              <a:rPr lang="en-GB" b="1" dirty="0" err="1" smtClean="0">
                <a:solidFill>
                  <a:srgbClr val="C00000"/>
                </a:solidFill>
              </a:rPr>
              <a:t>TurkVet</a:t>
            </a:r>
            <a:r>
              <a:rPr lang="tr-TR" b="1" dirty="0" smtClean="0">
                <a:solidFill>
                  <a:srgbClr val="C00000"/>
                </a:solidFill>
              </a:rPr>
              <a:t>)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which was established under the EU-funded project titled “Support for Turkey’s Alignment to the EU Veterinary </a:t>
            </a:r>
            <a:r>
              <a:rPr lang="en-GB" b="1" dirty="0" err="1" smtClean="0">
                <a:solidFill>
                  <a:srgbClr val="0070C0"/>
                </a:solidFill>
              </a:rPr>
              <a:t>Acquis</a:t>
            </a:r>
            <a:r>
              <a:rPr lang="en-GB" b="1" dirty="0" smtClean="0">
                <a:solidFill>
                  <a:srgbClr val="0070C0"/>
                </a:solidFill>
              </a:rPr>
              <a:t> (TR 0203.05) for the registration of bovine animals and the control of their movements</a:t>
            </a:r>
            <a:r>
              <a:rPr lang="tr-TR" b="1" dirty="0" smtClean="0">
                <a:solidFill>
                  <a:srgbClr val="0070C0"/>
                </a:solidFill>
              </a:rPr>
              <a:t>,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endParaRPr lang="tr-TR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tr-TR" b="1" dirty="0" smtClean="0">
                <a:solidFill>
                  <a:srgbClr val="0070C0"/>
                </a:solidFill>
              </a:rPr>
              <a:t>    </a:t>
            </a:r>
            <a:r>
              <a:rPr lang="en-GB" b="1" dirty="0" smtClean="0">
                <a:solidFill>
                  <a:srgbClr val="0070C0"/>
                </a:solidFill>
              </a:rPr>
              <a:t>and the Sheep and Goat Registration System (SGRS)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for ovine and </a:t>
            </a:r>
            <a:r>
              <a:rPr lang="en-GB" b="1" dirty="0" err="1" smtClean="0">
                <a:solidFill>
                  <a:srgbClr val="0070C0"/>
                </a:solidFill>
              </a:rPr>
              <a:t>caprine</a:t>
            </a:r>
            <a:r>
              <a:rPr lang="en-GB" b="1" dirty="0" smtClean="0">
                <a:solidFill>
                  <a:srgbClr val="0070C0"/>
                </a:solidFill>
              </a:rPr>
              <a:t> animals.</a:t>
            </a:r>
            <a:endParaRPr lang="tr-TR" b="1" dirty="0" smtClean="0">
              <a:solidFill>
                <a:srgbClr val="0070C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8EC0A-D6B4-4356-8EA2-E90AFE8371E3}" type="datetime1">
              <a:rPr lang="tr-TR" smtClean="0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7FAB44-C0F8-47F8-8F52-BD9EFC2A0B41}" type="slidenum">
              <a:rPr lang="tr-TR" smtClean="0"/>
              <a:pPr>
                <a:defRPr/>
              </a:pPr>
              <a:t>4</a:t>
            </a:fld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8EC0A-D6B4-4356-8EA2-E90AFE8371E3}" type="datetime1">
              <a:rPr lang="tr-TR" smtClean="0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7FAB44-C0F8-47F8-8F52-BD9EFC2A0B41}" type="slidenum">
              <a:rPr lang="tr-TR" smtClean="0"/>
              <a:pPr>
                <a:defRPr/>
              </a:pPr>
              <a:t>5</a:t>
            </a:fld>
            <a:endParaRPr lang="tr-TR" dirty="0"/>
          </a:p>
        </p:txBody>
      </p:sp>
      <p:sp>
        <p:nvSpPr>
          <p:cNvPr id="8" name="7 İçerik Yer Tutucusu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483245"/>
          </a:xfrm>
        </p:spPr>
        <p:txBody>
          <a:bodyPr/>
          <a:lstStyle/>
          <a:p>
            <a:pPr algn="just">
              <a:buNone/>
            </a:pPr>
            <a:r>
              <a:rPr lang="tr-TR" sz="2800" b="1" dirty="0" smtClean="0">
                <a:solidFill>
                  <a:srgbClr val="333399"/>
                </a:solidFill>
              </a:rPr>
              <a:t>  </a:t>
            </a:r>
            <a:r>
              <a:rPr lang="tr-TR" sz="3600" b="1" dirty="0" smtClean="0">
                <a:solidFill>
                  <a:srgbClr val="C00000"/>
                </a:solidFill>
              </a:rPr>
              <a:t>TURKVET 	 </a:t>
            </a:r>
          </a:p>
          <a:p>
            <a:pPr algn="just">
              <a:buNone/>
            </a:pPr>
            <a:r>
              <a:rPr lang="tr-TR" sz="1000" b="1" dirty="0" smtClean="0">
                <a:solidFill>
                  <a:srgbClr val="333399"/>
                </a:solidFill>
              </a:rPr>
              <a:t>   </a:t>
            </a:r>
          </a:p>
          <a:p>
            <a:pPr algn="just">
              <a:buNone/>
            </a:pPr>
            <a:r>
              <a:rPr lang="tr-TR" sz="2800" b="1" dirty="0" smtClean="0">
                <a:solidFill>
                  <a:srgbClr val="333399"/>
                </a:solidFill>
              </a:rPr>
              <a:t>   </a:t>
            </a:r>
            <a:r>
              <a:rPr lang="tr-TR" b="1" dirty="0" smtClean="0">
                <a:solidFill>
                  <a:srgbClr val="0070C0"/>
                </a:solidFill>
              </a:rPr>
              <a:t>On</a:t>
            </a:r>
            <a:r>
              <a:rPr lang="en-US" b="1" dirty="0" smtClean="0">
                <a:solidFill>
                  <a:srgbClr val="0070C0"/>
                </a:solidFill>
              </a:rPr>
              <a:t> 24 July 2006</a:t>
            </a:r>
            <a:r>
              <a:rPr lang="tr-TR" b="1" dirty="0" smtClean="0">
                <a:solidFill>
                  <a:srgbClr val="0070C0"/>
                </a:solidFill>
              </a:rPr>
              <a:t>,</a:t>
            </a:r>
            <a:r>
              <a:rPr lang="en-US" b="1" dirty="0" smtClean="0">
                <a:solidFill>
                  <a:srgbClr val="0070C0"/>
                </a:solidFill>
              </a:rPr>
              <a:t> implementation of  TURKVET, </a:t>
            </a:r>
            <a:r>
              <a:rPr lang="tr-TR" b="1" dirty="0" smtClean="0">
                <a:solidFill>
                  <a:srgbClr val="0070C0"/>
                </a:solidFill>
              </a:rPr>
              <a:t>a </a:t>
            </a:r>
            <a:r>
              <a:rPr lang="en-US" b="1" dirty="0" smtClean="0">
                <a:solidFill>
                  <a:srgbClr val="0070C0"/>
                </a:solidFill>
              </a:rPr>
              <a:t>new software system</a:t>
            </a:r>
            <a:r>
              <a:rPr lang="tr-TR" b="1" dirty="0" smtClean="0">
                <a:solidFill>
                  <a:srgbClr val="0070C0"/>
                </a:solidFill>
              </a:rPr>
              <a:t>  </a:t>
            </a:r>
            <a:r>
              <a:rPr lang="tr-TR" b="1" dirty="0" err="1" smtClean="0">
                <a:solidFill>
                  <a:srgbClr val="0070C0"/>
                </a:solidFill>
              </a:rPr>
              <a:t>supported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EU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was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initiated.</a:t>
            </a:r>
            <a:r>
              <a:rPr lang="tr-TR" b="1" dirty="0" smtClean="0">
                <a:solidFill>
                  <a:srgbClr val="0070C0"/>
                </a:solidFill>
              </a:rPr>
              <a:t>   </a:t>
            </a:r>
            <a:r>
              <a:rPr lang="tr-TR" b="1" dirty="0" err="1" smtClean="0">
                <a:solidFill>
                  <a:srgbClr val="0070C0"/>
                </a:solidFill>
              </a:rPr>
              <a:t>This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Registery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System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was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established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for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purpose</a:t>
            </a:r>
            <a:r>
              <a:rPr lang="tr-TR" b="1" dirty="0" smtClean="0">
                <a:solidFill>
                  <a:srgbClr val="0070C0"/>
                </a:solidFill>
              </a:rPr>
              <a:t> of </a:t>
            </a:r>
            <a:r>
              <a:rPr lang="tr-TR" b="1" dirty="0" err="1" smtClean="0">
                <a:solidFill>
                  <a:srgbClr val="0070C0"/>
                </a:solidFill>
              </a:rPr>
              <a:t>registering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bovine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animals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sheep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goats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through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ear</a:t>
            </a:r>
            <a:r>
              <a:rPr lang="tr-TR" b="1" dirty="0" smtClean="0">
                <a:solidFill>
                  <a:srgbClr val="0070C0"/>
                </a:solidFill>
              </a:rPr>
              <a:t>-</a:t>
            </a:r>
            <a:r>
              <a:rPr lang="tr-TR" b="1" dirty="0" err="1" smtClean="0">
                <a:solidFill>
                  <a:srgbClr val="0070C0"/>
                </a:solidFill>
              </a:rPr>
              <a:t>tags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tr-TR" b="1" dirty="0" smtClean="0">
                <a:solidFill>
                  <a:srgbClr val="0070C0"/>
                </a:solidFill>
              </a:rPr>
              <a:t>  </a:t>
            </a:r>
            <a:r>
              <a:rPr lang="en-GB" b="1" dirty="0" smtClean="0">
                <a:solidFill>
                  <a:srgbClr val="0070C0"/>
                </a:solidFill>
              </a:rPr>
              <a:t>preparations regarding statistical</a:t>
            </a:r>
            <a:r>
              <a:rPr lang="tr-TR" b="1" dirty="0" smtClean="0">
                <a:solidFill>
                  <a:srgbClr val="0070C0"/>
                </a:solidFill>
              </a:rPr>
              <a:t>  </a:t>
            </a:r>
            <a:r>
              <a:rPr lang="en-GB" b="1" dirty="0" smtClean="0">
                <a:solidFill>
                  <a:srgbClr val="0070C0"/>
                </a:solidFill>
              </a:rPr>
              <a:t> information on number of animals kept and slaughtered, identification and</a:t>
            </a:r>
            <a:r>
              <a:rPr lang="tr-TR" b="1" dirty="0" smtClean="0">
                <a:solidFill>
                  <a:srgbClr val="0070C0"/>
                </a:solidFill>
              </a:rPr>
              <a:t>  </a:t>
            </a:r>
            <a:r>
              <a:rPr lang="en-GB" b="1" dirty="0" smtClean="0">
                <a:solidFill>
                  <a:srgbClr val="0070C0"/>
                </a:solidFill>
              </a:rPr>
              <a:t> registration of common pastures and summer grazing areas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and</a:t>
            </a:r>
            <a:r>
              <a:rPr lang="en-GB" b="1" dirty="0" smtClean="0">
                <a:solidFill>
                  <a:srgbClr val="0070C0"/>
                </a:solidFill>
              </a:rPr>
              <a:t> registration 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</a:rPr>
              <a:t>of movements</a:t>
            </a:r>
            <a:r>
              <a:rPr lang="tr-TR" b="1" dirty="0" smtClean="0">
                <a:solidFill>
                  <a:srgbClr val="0070C0"/>
                </a:solidFill>
              </a:rPr>
              <a:t>. </a:t>
            </a:r>
          </a:p>
          <a:p>
            <a:pPr algn="just">
              <a:buNone/>
            </a:pPr>
            <a:endParaRPr lang="tr-T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44" y="642918"/>
            <a:ext cx="9001156" cy="5572164"/>
          </a:xfrm>
        </p:spPr>
        <p:txBody>
          <a:bodyPr/>
          <a:lstStyle/>
          <a:p>
            <a:pPr algn="just"/>
            <a:r>
              <a:rPr lang="tr-TR" b="1" dirty="0" err="1" smtClean="0">
                <a:solidFill>
                  <a:srgbClr val="0070C0"/>
                </a:solidFill>
              </a:rPr>
              <a:t>Besides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all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slaughterhouses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are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aimed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to</a:t>
            </a:r>
            <a:r>
              <a:rPr lang="tr-TR" b="1" dirty="0" smtClean="0">
                <a:solidFill>
                  <a:srgbClr val="0070C0"/>
                </a:solidFill>
              </a:rPr>
              <a:t> be </a:t>
            </a:r>
            <a:r>
              <a:rPr lang="tr-TR" b="1" dirty="0" err="1" smtClean="0">
                <a:solidFill>
                  <a:srgbClr val="0070C0"/>
                </a:solidFill>
              </a:rPr>
              <a:t>included</a:t>
            </a:r>
            <a:r>
              <a:rPr lang="tr-TR" b="1" dirty="0" smtClean="0">
                <a:solidFill>
                  <a:srgbClr val="0070C0"/>
                </a:solidFill>
              </a:rPr>
              <a:t>  in </a:t>
            </a:r>
            <a:r>
              <a:rPr lang="tr-TR" b="1" dirty="0" err="1" smtClean="0">
                <a:solidFill>
                  <a:srgbClr val="0070C0"/>
                </a:solidFill>
              </a:rPr>
              <a:t>the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system</a:t>
            </a:r>
            <a:r>
              <a:rPr lang="tr-TR" b="1" dirty="0" smtClean="0">
                <a:solidFill>
                  <a:srgbClr val="0070C0"/>
                </a:solidFill>
              </a:rPr>
              <a:t> in </a:t>
            </a:r>
            <a:r>
              <a:rPr lang="tr-TR" b="1" dirty="0" err="1" smtClean="0">
                <a:solidFill>
                  <a:srgbClr val="0070C0"/>
                </a:solidFill>
              </a:rPr>
              <a:t>order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to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ensure</a:t>
            </a:r>
            <a:r>
              <a:rPr lang="tr-TR" b="1" dirty="0" smtClean="0">
                <a:solidFill>
                  <a:srgbClr val="0070C0"/>
                </a:solidFill>
              </a:rPr>
              <a:t> data </a:t>
            </a:r>
            <a:r>
              <a:rPr lang="tr-TR" b="1" dirty="0" err="1" smtClean="0">
                <a:solidFill>
                  <a:srgbClr val="0070C0"/>
                </a:solidFill>
              </a:rPr>
              <a:t>flow</a:t>
            </a:r>
            <a:r>
              <a:rPr lang="tr-TR" b="1" dirty="0" smtClean="0">
                <a:solidFill>
                  <a:srgbClr val="0070C0"/>
                </a:solidFill>
              </a:rPr>
              <a:t>. </a:t>
            </a:r>
            <a:r>
              <a:rPr lang="tr-TR" b="1" dirty="0" err="1" smtClean="0">
                <a:solidFill>
                  <a:srgbClr val="0070C0"/>
                </a:solidFill>
              </a:rPr>
              <a:t>In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this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context</a:t>
            </a:r>
            <a:r>
              <a:rPr lang="tr-TR" b="1" dirty="0" smtClean="0">
                <a:solidFill>
                  <a:srgbClr val="0070C0"/>
                </a:solidFill>
              </a:rPr>
              <a:t>, </a:t>
            </a:r>
            <a:r>
              <a:rPr lang="tr-TR" b="1" dirty="0" err="1" smtClean="0">
                <a:solidFill>
                  <a:srgbClr val="0070C0"/>
                </a:solidFill>
              </a:rPr>
              <a:t>Turkstat</a:t>
            </a:r>
            <a:r>
              <a:rPr lang="tr-TR" b="1" dirty="0" smtClean="0">
                <a:solidFill>
                  <a:srgbClr val="0070C0"/>
                </a:solidFill>
              </a:rPr>
              <a:t> has </a:t>
            </a:r>
            <a:r>
              <a:rPr lang="tr-TR" b="1" dirty="0" err="1" smtClean="0">
                <a:solidFill>
                  <a:srgbClr val="0070C0"/>
                </a:solidFill>
              </a:rPr>
              <a:t>been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working</a:t>
            </a:r>
            <a:r>
              <a:rPr lang="tr-TR" b="1" dirty="0" smtClean="0">
                <a:solidFill>
                  <a:srgbClr val="0070C0"/>
                </a:solidFill>
              </a:rPr>
              <a:t> in an </a:t>
            </a:r>
            <a:r>
              <a:rPr lang="tr-TR" b="1" dirty="0" err="1" smtClean="0">
                <a:solidFill>
                  <a:srgbClr val="0070C0"/>
                </a:solidFill>
              </a:rPr>
              <a:t>active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collobration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with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MoFAL</a:t>
            </a:r>
            <a:r>
              <a:rPr lang="tr-TR" b="1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endParaRPr lang="tr-TR" b="1" dirty="0" smtClean="0">
              <a:solidFill>
                <a:srgbClr val="0070C0"/>
              </a:solidFill>
            </a:endParaRPr>
          </a:p>
          <a:p>
            <a:r>
              <a:rPr lang="tr-TR" sz="3000" b="1" dirty="0" err="1" smtClean="0">
                <a:solidFill>
                  <a:srgbClr val="C00000"/>
                </a:solidFill>
              </a:rPr>
              <a:t>Compiled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variables</a:t>
            </a:r>
            <a:r>
              <a:rPr lang="tr-TR" sz="3000" b="1" dirty="0" smtClean="0">
                <a:solidFill>
                  <a:srgbClr val="C00000"/>
                </a:solidFill>
              </a:rPr>
              <a:t> ;</a:t>
            </a:r>
          </a:p>
          <a:p>
            <a:endParaRPr lang="tr-TR" sz="3000" b="1" dirty="0" smtClean="0">
              <a:solidFill>
                <a:srgbClr val="0070C0"/>
              </a:solidFill>
            </a:endParaRPr>
          </a:p>
          <a:p>
            <a:r>
              <a:rPr lang="tr-TR" sz="3000" b="1" dirty="0" smtClean="0">
                <a:solidFill>
                  <a:srgbClr val="0070C0"/>
                </a:solidFill>
              </a:rPr>
              <a:t>Data </a:t>
            </a:r>
            <a:r>
              <a:rPr lang="tr-TR" sz="3000" b="1" dirty="0" err="1" smtClean="0">
                <a:solidFill>
                  <a:srgbClr val="0070C0"/>
                </a:solidFill>
              </a:rPr>
              <a:t>related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to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Cattele</a:t>
            </a:r>
            <a:r>
              <a:rPr lang="tr-TR" sz="3000" b="1" dirty="0" smtClean="0">
                <a:solidFill>
                  <a:srgbClr val="0070C0"/>
                </a:solidFill>
              </a:rPr>
              <a:t>, </a:t>
            </a:r>
            <a:r>
              <a:rPr lang="tr-TR" sz="3000" b="1" dirty="0" err="1" smtClean="0">
                <a:solidFill>
                  <a:srgbClr val="0070C0"/>
                </a:solidFill>
              </a:rPr>
              <a:t>Buffalo</a:t>
            </a:r>
            <a:r>
              <a:rPr lang="tr-TR" sz="3000" b="1" dirty="0" smtClean="0">
                <a:solidFill>
                  <a:srgbClr val="0070C0"/>
                </a:solidFill>
              </a:rPr>
              <a:t>, </a:t>
            </a:r>
            <a:r>
              <a:rPr lang="tr-TR" sz="3000" b="1" dirty="0" err="1" smtClean="0">
                <a:solidFill>
                  <a:srgbClr val="0070C0"/>
                </a:solidFill>
              </a:rPr>
              <a:t>Sheep</a:t>
            </a:r>
            <a:r>
              <a:rPr lang="tr-TR" sz="3000" b="1" dirty="0" smtClean="0">
                <a:solidFill>
                  <a:srgbClr val="0070C0"/>
                </a:solidFill>
              </a:rPr>
              <a:t>, </a:t>
            </a:r>
            <a:r>
              <a:rPr lang="tr-TR" sz="3000" b="1" dirty="0" err="1" smtClean="0">
                <a:solidFill>
                  <a:srgbClr val="0070C0"/>
                </a:solidFill>
              </a:rPr>
              <a:t>Goat</a:t>
            </a:r>
            <a:r>
              <a:rPr lang="tr-TR" sz="3000" b="1" dirty="0" smtClean="0">
                <a:solidFill>
                  <a:srgbClr val="0070C0"/>
                </a:solidFill>
              </a:rPr>
              <a:t>, </a:t>
            </a:r>
            <a:r>
              <a:rPr lang="tr-TR" sz="3000" b="1" dirty="0" err="1" smtClean="0">
                <a:solidFill>
                  <a:srgbClr val="0070C0"/>
                </a:solidFill>
              </a:rPr>
              <a:t>Camel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and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Pig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are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compiled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by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age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and</a:t>
            </a:r>
            <a:r>
              <a:rPr lang="tr-TR" sz="3000" b="1" dirty="0" smtClean="0">
                <a:solidFill>
                  <a:srgbClr val="0070C0"/>
                </a:solidFill>
              </a:rPr>
              <a:t> </a:t>
            </a:r>
            <a:r>
              <a:rPr lang="tr-TR" sz="3000" b="1" dirty="0" err="1" smtClean="0">
                <a:solidFill>
                  <a:srgbClr val="0070C0"/>
                </a:solidFill>
              </a:rPr>
              <a:t>types</a:t>
            </a:r>
            <a:r>
              <a:rPr lang="tr-TR" sz="3000" b="1" dirty="0" smtClean="0">
                <a:solidFill>
                  <a:srgbClr val="0070C0"/>
                </a:solidFill>
              </a:rPr>
              <a:t>.</a:t>
            </a:r>
            <a:endParaRPr lang="tr-TR" b="1" dirty="0" smtClean="0">
              <a:solidFill>
                <a:srgbClr val="0070C0"/>
              </a:solidFill>
            </a:endParaRP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8EC0A-D6B4-4356-8EA2-E90AFE8371E3}" type="datetime1">
              <a:rPr lang="tr-TR" smtClean="0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7FAB44-C0F8-47F8-8F52-BD9EFC2A0B41}" type="slidenum">
              <a:rPr lang="tr-TR" smtClean="0"/>
              <a:pPr>
                <a:defRPr/>
              </a:pPr>
              <a:t>6</a:t>
            </a:fld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>
          <a:xfrm>
            <a:off x="0" y="642919"/>
            <a:ext cx="9144000" cy="5594370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tr-TR" b="1" dirty="0" err="1" smtClean="0">
                <a:solidFill>
                  <a:srgbClr val="C00000"/>
                </a:solidFill>
                <a:latin typeface="Arial" charset="0"/>
              </a:rPr>
              <a:t>Annualy</a:t>
            </a:r>
            <a:r>
              <a:rPr lang="tr-TR" b="1" dirty="0" smtClean="0">
                <a:solidFill>
                  <a:srgbClr val="C00000"/>
                </a:solidFill>
                <a:latin typeface="Arial" charset="0"/>
              </a:rPr>
              <a:t> Data: </a:t>
            </a:r>
          </a:p>
          <a:p>
            <a:pPr marL="0" indent="0" algn="just">
              <a:buFontTx/>
              <a:buNone/>
            </a:pP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Data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are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compiled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yearly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by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cooperation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with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MoFAL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and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data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are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controlled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and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analyzed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by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TurkStat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	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and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MoFAL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tr-TR" sz="2400" b="1" dirty="0" err="1" smtClean="0">
                <a:solidFill>
                  <a:srgbClr val="0070C0"/>
                </a:solidFill>
                <a:latin typeface="Arial" charset="0"/>
              </a:rPr>
              <a:t>staff</a:t>
            </a:r>
            <a:r>
              <a:rPr lang="tr-TR" sz="2400" b="1" dirty="0" smtClean="0">
                <a:solidFill>
                  <a:srgbClr val="0070C0"/>
                </a:solidFill>
                <a:latin typeface="Arial" charset="0"/>
              </a:rPr>
              <a:t>.</a:t>
            </a:r>
          </a:p>
          <a:p>
            <a:pPr marL="0" indent="0" algn="just">
              <a:buFontTx/>
              <a:buNone/>
            </a:pPr>
            <a:endParaRPr lang="tr-TR" sz="1000" b="1" dirty="0" smtClean="0">
              <a:solidFill>
                <a:srgbClr val="0070C0"/>
              </a:solidFill>
              <a:latin typeface="Arial" charset="0"/>
            </a:endParaRPr>
          </a:p>
          <a:p>
            <a:pPr lvl="1" algn="just"/>
            <a:r>
              <a:rPr lang="tr-TR" sz="2500" b="1" dirty="0" err="1" smtClean="0">
                <a:solidFill>
                  <a:srgbClr val="0070C0"/>
                </a:solidFill>
              </a:rPr>
              <a:t>Number</a:t>
            </a:r>
            <a:r>
              <a:rPr lang="tr-TR" sz="2500" b="1" dirty="0" smtClean="0">
                <a:solidFill>
                  <a:srgbClr val="0070C0"/>
                </a:solidFill>
              </a:rPr>
              <a:t> of </a:t>
            </a:r>
            <a:r>
              <a:rPr lang="tr-TR" sz="2500" b="1" dirty="0" err="1" smtClean="0">
                <a:solidFill>
                  <a:srgbClr val="0070C0"/>
                </a:solidFill>
              </a:rPr>
              <a:t>milked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animals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and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the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quantity</a:t>
            </a:r>
            <a:r>
              <a:rPr lang="tr-TR" sz="2500" b="1" dirty="0" smtClean="0">
                <a:solidFill>
                  <a:srgbClr val="0070C0"/>
                </a:solidFill>
              </a:rPr>
              <a:t> of </a:t>
            </a:r>
            <a:r>
              <a:rPr lang="tr-TR" sz="2500" b="1" dirty="0" err="1" smtClean="0">
                <a:solidFill>
                  <a:srgbClr val="0070C0"/>
                </a:solidFill>
              </a:rPr>
              <a:t>milk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production</a:t>
            </a:r>
            <a:r>
              <a:rPr lang="tr-TR" sz="2500" b="1" dirty="0" smtClean="0">
                <a:solidFill>
                  <a:srgbClr val="0070C0"/>
                </a:solidFill>
              </a:rPr>
              <a:t>,</a:t>
            </a:r>
          </a:p>
          <a:p>
            <a:pPr lvl="1" algn="just"/>
            <a:r>
              <a:rPr lang="tr-TR" sz="2500" b="1" dirty="0" err="1" smtClean="0">
                <a:solidFill>
                  <a:srgbClr val="0070C0"/>
                </a:solidFill>
              </a:rPr>
              <a:t>Number</a:t>
            </a:r>
            <a:r>
              <a:rPr lang="tr-TR" sz="2500" b="1" dirty="0" smtClean="0">
                <a:solidFill>
                  <a:srgbClr val="0070C0"/>
                </a:solidFill>
              </a:rPr>
              <a:t> of </a:t>
            </a:r>
            <a:r>
              <a:rPr lang="tr-TR" sz="2500" b="1" dirty="0" err="1" smtClean="0">
                <a:solidFill>
                  <a:srgbClr val="0070C0"/>
                </a:solidFill>
              </a:rPr>
              <a:t>slaughtered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animals</a:t>
            </a:r>
            <a:r>
              <a:rPr lang="tr-TR" sz="2500" b="1" dirty="0" smtClean="0">
                <a:solidFill>
                  <a:srgbClr val="0070C0"/>
                </a:solidFill>
              </a:rPr>
              <a:t> (</a:t>
            </a:r>
            <a:r>
              <a:rPr lang="tr-TR" sz="2500" b="1" dirty="0" err="1" smtClean="0">
                <a:solidFill>
                  <a:srgbClr val="0070C0"/>
                </a:solidFill>
              </a:rPr>
              <a:t>Calculated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by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Turkstat</a:t>
            </a:r>
            <a:r>
              <a:rPr lang="tr-TR" sz="2500" b="1" dirty="0" smtClean="0">
                <a:solidFill>
                  <a:srgbClr val="0070C0"/>
                </a:solidFill>
              </a:rPr>
              <a:t>)</a:t>
            </a:r>
          </a:p>
          <a:p>
            <a:pPr lvl="1" algn="just"/>
            <a:r>
              <a:rPr lang="tr-TR" sz="2500" b="1" dirty="0" err="1" smtClean="0">
                <a:solidFill>
                  <a:srgbClr val="0070C0"/>
                </a:solidFill>
              </a:rPr>
              <a:t>Number</a:t>
            </a:r>
            <a:r>
              <a:rPr lang="tr-TR" sz="2500" b="1" dirty="0" smtClean="0">
                <a:solidFill>
                  <a:srgbClr val="0070C0"/>
                </a:solidFill>
              </a:rPr>
              <a:t> of </a:t>
            </a:r>
            <a:r>
              <a:rPr lang="tr-TR" sz="2500" b="1" dirty="0" err="1" smtClean="0">
                <a:solidFill>
                  <a:srgbClr val="0070C0"/>
                </a:solidFill>
              </a:rPr>
              <a:t>poultry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animals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by</a:t>
            </a:r>
            <a:r>
              <a:rPr lang="tr-TR" sz="2500" b="1" dirty="0" smtClean="0">
                <a:solidFill>
                  <a:srgbClr val="0070C0"/>
                </a:solidFill>
              </a:rPr>
              <a:t> </a:t>
            </a:r>
            <a:r>
              <a:rPr lang="tr-TR" sz="2500" b="1" dirty="0" err="1" smtClean="0">
                <a:solidFill>
                  <a:srgbClr val="0070C0"/>
                </a:solidFill>
              </a:rPr>
              <a:t>type</a:t>
            </a:r>
            <a:r>
              <a:rPr lang="tr-TR" sz="2500" b="1" dirty="0" smtClean="0">
                <a:solidFill>
                  <a:srgbClr val="0070C0"/>
                </a:solidFill>
              </a:rPr>
              <a:t>,</a:t>
            </a:r>
          </a:p>
          <a:p>
            <a:pPr lvl="1" algn="just"/>
            <a:r>
              <a:rPr lang="tr-TR" sz="2500" b="1" dirty="0" err="1" smtClean="0">
                <a:solidFill>
                  <a:srgbClr val="0070C0"/>
                </a:solidFill>
              </a:rPr>
              <a:t>Apiculture</a:t>
            </a:r>
            <a:r>
              <a:rPr lang="tr-TR" sz="2500" b="1" dirty="0" smtClean="0">
                <a:solidFill>
                  <a:srgbClr val="0070C0"/>
                </a:solidFill>
              </a:rPr>
              <a:t>,</a:t>
            </a:r>
          </a:p>
          <a:p>
            <a:pPr lvl="1" algn="just"/>
            <a:r>
              <a:rPr lang="tr-TR" sz="2500" b="1" dirty="0" err="1" smtClean="0">
                <a:solidFill>
                  <a:srgbClr val="0070C0"/>
                </a:solidFill>
              </a:rPr>
              <a:t>Sericulture</a:t>
            </a:r>
            <a:r>
              <a:rPr lang="tr-TR" sz="2000" dirty="0" smtClean="0">
                <a:latin typeface="Arial" charset="0"/>
              </a:rPr>
              <a:t>	</a:t>
            </a:r>
          </a:p>
        </p:txBody>
      </p:sp>
      <p:sp>
        <p:nvSpPr>
          <p:cNvPr id="26627" name="3 Veri Yer Tutucusu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3DBB19E-EEFE-4575-AD0D-708F07432DFE}" type="datetime1">
              <a:rPr lang="tr-TR" smtClean="0">
                <a:cs typeface="Arial" charset="0"/>
              </a:rPr>
              <a:pPr/>
              <a:t>14.02.2015</a:t>
            </a:fld>
            <a:endParaRPr lang="tr-TR" smtClean="0">
              <a:cs typeface="Arial" charset="0"/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2D7D4E-818C-472F-86C2-E5A6C7463308}" type="slidenum">
              <a:rPr lang="tr-TR" smtClean="0"/>
              <a:pPr>
                <a:defRPr/>
              </a:pPr>
              <a:t>7</a:t>
            </a:fld>
            <a:endParaRPr lang="tr-TR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8EC0A-D6B4-4356-8EA2-E90AFE8371E3}" type="datetime1">
              <a:rPr lang="tr-TR" smtClean="0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7FAB44-C0F8-47F8-8F52-BD9EFC2A0B41}" type="slidenum">
              <a:rPr lang="tr-TR" smtClean="0"/>
              <a:pPr>
                <a:defRPr/>
              </a:pPr>
              <a:t>8</a:t>
            </a:fld>
            <a:endParaRPr lang="tr-TR" dirty="0"/>
          </a:p>
        </p:txBody>
      </p:sp>
      <p:sp>
        <p:nvSpPr>
          <p:cNvPr id="6" name="2 Alt Başlık"/>
          <p:cNvSpPr>
            <a:spLocks noGrp="1"/>
          </p:cNvSpPr>
          <p:nvPr>
            <p:ph idx="1"/>
          </p:nvPr>
        </p:nvSpPr>
        <p:spPr>
          <a:xfrm>
            <a:off x="0" y="785795"/>
            <a:ext cx="9144000" cy="5340368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GB" b="1" dirty="0" smtClean="0">
                <a:solidFill>
                  <a:srgbClr val="C00000"/>
                </a:solidFill>
              </a:rPr>
              <a:t>Geographical </a:t>
            </a:r>
            <a:r>
              <a:rPr lang="en-GB" b="1" dirty="0">
                <a:solidFill>
                  <a:srgbClr val="C00000"/>
                </a:solidFill>
              </a:rPr>
              <a:t>Detail: </a:t>
            </a:r>
            <a:r>
              <a:rPr lang="en-GB" b="1" dirty="0">
                <a:solidFill>
                  <a:srgbClr val="0070C0"/>
                </a:solidFill>
              </a:rPr>
              <a:t>The geographical coverage is whole Turkey. </a:t>
            </a:r>
            <a:endParaRPr lang="tr-TR" b="1" dirty="0" smtClean="0">
              <a:solidFill>
                <a:srgbClr val="0070C0"/>
              </a:solidFill>
            </a:endParaRPr>
          </a:p>
          <a:p>
            <a:pPr lvl="0" algn="just"/>
            <a:endParaRPr lang="tr-TR" b="1" dirty="0">
              <a:solidFill>
                <a:srgbClr val="0070C0"/>
              </a:solidFill>
            </a:endParaRPr>
          </a:p>
          <a:p>
            <a:pPr lvl="0" algn="just"/>
            <a:r>
              <a:rPr lang="en-GB" b="1" dirty="0">
                <a:solidFill>
                  <a:srgbClr val="C00000"/>
                </a:solidFill>
              </a:rPr>
              <a:t>Commodity and Service Detail: </a:t>
            </a:r>
            <a:r>
              <a:rPr lang="en-GB" b="1" dirty="0">
                <a:solidFill>
                  <a:srgbClr val="0070C0"/>
                </a:solidFill>
              </a:rPr>
              <a:t>Annual data are available by district detail, monthly data are available by Turkey</a:t>
            </a:r>
            <a:r>
              <a:rPr lang="en-GB" b="1" dirty="0" smtClean="0">
                <a:solidFill>
                  <a:srgbClr val="0070C0"/>
                </a:solidFill>
              </a:rPr>
              <a:t>.</a:t>
            </a:r>
            <a:endParaRPr lang="tr-TR" b="1" dirty="0" smtClean="0">
              <a:solidFill>
                <a:srgbClr val="0070C0"/>
              </a:solidFill>
            </a:endParaRPr>
          </a:p>
          <a:p>
            <a:pPr lvl="0" algn="just">
              <a:buNone/>
            </a:pPr>
            <a:r>
              <a:rPr lang="en-GB" b="1" dirty="0" smtClean="0">
                <a:solidFill>
                  <a:srgbClr val="0070C0"/>
                </a:solidFill>
              </a:rPr>
              <a:t> </a:t>
            </a:r>
            <a:endParaRPr lang="tr-TR" b="1" dirty="0">
              <a:solidFill>
                <a:srgbClr val="0070C0"/>
              </a:solidFill>
            </a:endParaRPr>
          </a:p>
          <a:p>
            <a:pPr lvl="0" algn="just"/>
            <a:r>
              <a:rPr lang="en-GB" b="1" dirty="0">
                <a:solidFill>
                  <a:srgbClr val="C00000"/>
                </a:solidFill>
              </a:rPr>
              <a:t>Revision Rule: </a:t>
            </a:r>
            <a:r>
              <a:rPr lang="en-GB" b="1" dirty="0">
                <a:solidFill>
                  <a:srgbClr val="0070C0"/>
                </a:solidFill>
              </a:rPr>
              <a:t>Monthly data are temporary and revised if required when publishing the last month’s data. If revision on data occurs in the previous month , it has been revised while data has been published in the related next month.</a:t>
            </a:r>
            <a:endParaRPr lang="tr-TR" b="1" dirty="0">
              <a:solidFill>
                <a:srgbClr val="0070C0"/>
              </a:solidFill>
            </a:endParaRP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A8EC0A-D6B4-4356-8EA2-E90AFE8371E3}" type="datetime1">
              <a:rPr lang="tr-TR" smtClean="0"/>
              <a:pPr>
                <a:defRPr/>
              </a:pPr>
              <a:t>14.02.2015</a:t>
            </a:fld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7FAB44-C0F8-47F8-8F52-BD9EFC2A0B41}" type="slidenum">
              <a:rPr lang="tr-TR" smtClean="0"/>
              <a:pPr>
                <a:defRPr/>
              </a:pPr>
              <a:t>9</a:t>
            </a:fld>
            <a:endParaRPr lang="tr-TR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844" y="1000108"/>
          <a:ext cx="8786874" cy="4832371"/>
        </p:xfrm>
        <a:graphic>
          <a:graphicData uri="http://schemas.openxmlformats.org/presentationml/2006/ole">
            <p:oleObj spid="_x0000_s1026" name="Worksheet" r:id="rId3" imgW="3668314" imgH="3665292" progId="Excel.Shee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Varsayılan Tasarım">
  <a:themeElements>
    <a:clrScheme name="Öze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AB2328"/>
      </a:accent2>
      <a:accent3>
        <a:srgbClr val="FFFFFF"/>
      </a:accent3>
      <a:accent4>
        <a:srgbClr val="000000"/>
      </a:accent4>
      <a:accent5>
        <a:srgbClr val="DAEDEF"/>
      </a:accent5>
      <a:accent6>
        <a:srgbClr val="AB2328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</TotalTime>
  <Words>388</Words>
  <Application>Microsoft Office PowerPoint</Application>
  <PresentationFormat>Ekran Gösterisi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Varsayılan Tasarım</vt:lpstr>
      <vt:lpstr>Microsoft Office Excel 97-2003 Çalışma Sayfası</vt:lpstr>
      <vt:lpstr>Agricultural Production Statistics Group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tuik</dc:creator>
  <cp:lastModifiedBy>Hp</cp:lastModifiedBy>
  <cp:revision>195</cp:revision>
  <dcterms:created xsi:type="dcterms:W3CDTF">2006-12-22T08:39:23Z</dcterms:created>
  <dcterms:modified xsi:type="dcterms:W3CDTF">2015-02-13T22:55:35Z</dcterms:modified>
</cp:coreProperties>
</file>