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5" r:id="rId2"/>
    <p:sldId id="293" r:id="rId3"/>
    <p:sldId id="290" r:id="rId4"/>
    <p:sldId id="299" r:id="rId5"/>
    <p:sldId id="301" r:id="rId6"/>
    <p:sldId id="298" r:id="rId7"/>
    <p:sldId id="270" r:id="rId8"/>
    <p:sldId id="297" r:id="rId9"/>
    <p:sldId id="303" r:id="rId10"/>
    <p:sldId id="302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0000"/>
    <a:srgbClr val="660033"/>
    <a:srgbClr val="FF0066"/>
    <a:srgbClr val="AB2328"/>
    <a:srgbClr val="009900"/>
    <a:srgbClr val="256E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098" autoAdjust="0"/>
    <p:restoredTop sz="94598" autoAdjust="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4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AFF8A6A-7C80-4345-AAC1-A7A2DE6776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634A-7A21-4232-9C09-9FB032D0ED30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07952-4651-408F-9861-E21A96B639D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518D6-0B24-4874-B29A-13ED14CE4758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284E7-EA2D-4681-820E-2EB46CEDD49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53777-9362-4066-A3D0-45A4028F005A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13DF-B63D-44AA-B5D8-5D6D16A54D9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762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  <a:p>
            <a:pPr>
              <a:spcBef>
                <a:spcPct val="20000"/>
              </a:spcBef>
              <a:defRPr/>
            </a:pPr>
            <a:endParaRPr lang="tr-TR" sz="1100">
              <a:solidFill>
                <a:srgbClr val="AB2328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8EC0A-D6B4-4356-8EA2-E90AFE8371E3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FAB44-C0F8-47F8-8F52-BD9EFC2A0B4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137E7-1AC9-4167-A9A8-42F8C7F03B35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A89F-BDCF-4648-93DA-96BF604F314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4ABCB-8461-4133-8701-D0B9073BBE03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1FC4A-95CB-4EA1-9FB1-BEDF7F0A920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EFAF-61FD-4264-83AA-DCCF2DE6222B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B0C85-73BA-48FD-9F8E-D6AA392FDAC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88EB-9E0F-4944-80C0-F1DB8874F9C1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6C521-7EE9-4E47-82DB-F3912CB1C12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688F4-D6CA-44AE-BB03-3C166272E697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A922-4B1F-45DC-B934-6AB47CF1938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A5C0-675F-4C3E-8AD6-CE09997F207A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E176-1C39-4757-BEE0-CB88AEAFC89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1AB7-4FD5-4FFC-AA87-4AF20E5AC503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94191-9418-4863-92DD-956C25C69CE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  <a:endParaRPr lang="tr-TR" smtClean="0"/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866323B7-F1C6-437C-AD9C-A45DB2ECD5D7}" type="datetime1">
              <a:rPr lang="tr-TR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tr-TR"/>
              <a:t>1</a:t>
            </a:r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2746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404040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</p:txBody>
      </p:sp>
      <p:pic>
        <p:nvPicPr>
          <p:cNvPr id="3" name="Picture 9" descr="logoLA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med">
    <p:pull dir="r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214438"/>
            <a:ext cx="8729663" cy="647700"/>
          </a:xfrm>
        </p:spPr>
        <p:txBody>
          <a:bodyPr/>
          <a:lstStyle/>
          <a:p>
            <a:pPr>
              <a:defRPr/>
            </a:pPr>
            <a:r>
              <a:rPr lang="tr-TR" b="1" dirty="0">
                <a:solidFill>
                  <a:srgbClr val="C00000"/>
                </a:solidFill>
                <a:ea typeface="+mj-ea"/>
              </a:rPr>
              <a:t>Agricultural Production Statistics Group</a:t>
            </a:r>
            <a:endParaRPr lang="tr-TR" b="1" dirty="0">
              <a:solidFill>
                <a:srgbClr val="C00000"/>
              </a:solidFill>
              <a:latin typeface="+mj-lt"/>
              <a:ea typeface="+mj-ea"/>
            </a:endParaRPr>
          </a:p>
        </p:txBody>
      </p:sp>
      <p:sp>
        <p:nvSpPr>
          <p:cNvPr id="21507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E22FAD-9E55-4DCF-9D2B-3B6F4536A10C}" type="datetime1">
              <a:rPr lang="tr-TR" smtClean="0">
                <a:cs typeface="Arial" charset="0"/>
              </a:rPr>
              <a:pPr/>
              <a:t>14.02.2015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90CE8F-C9E1-4CC5-A782-0B688360E08A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21509" name="Content Placeholder 5"/>
          <p:cNvSpPr>
            <a:spLocks noGrp="1"/>
          </p:cNvSpPr>
          <p:nvPr>
            <p:ph idx="1"/>
          </p:nvPr>
        </p:nvSpPr>
        <p:spPr>
          <a:xfrm>
            <a:off x="1509713" y="2354263"/>
            <a:ext cx="6777063" cy="10747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r-TR" sz="4000" b="1" dirty="0" smtClean="0">
                <a:solidFill>
                  <a:srgbClr val="0070C0"/>
                </a:solidFill>
              </a:rPr>
              <a:t>	LIVESTOCK STATISTICS</a:t>
            </a:r>
          </a:p>
        </p:txBody>
      </p:sp>
      <p:sp>
        <p:nvSpPr>
          <p:cNvPr id="21510" name="AutoShape 2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1511" name="AutoShape 4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2151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05263"/>
            <a:ext cx="3135342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1" y="3933825"/>
            <a:ext cx="299088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1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4508500"/>
            <a:ext cx="22320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b="1" dirty="0" smtClean="0">
              <a:solidFill>
                <a:srgbClr val="005A7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tr-TR" b="1" dirty="0" smtClean="0">
              <a:solidFill>
                <a:srgbClr val="005A7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 YOU </a:t>
            </a:r>
            <a:r>
              <a:rPr lang="tr-T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YOUR ATTENTION</a:t>
            </a:r>
          </a:p>
          <a:p>
            <a:pPr algn="ctr"/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8EC0A-D6B4-4356-8EA2-E90AFE8371E3}" type="datetime1">
              <a:rPr lang="tr-TR" smtClean="0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AB44-C0F8-47F8-8F52-BD9EFC2A0B41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5411788"/>
          </a:xfrm>
        </p:spPr>
        <p:txBody>
          <a:bodyPr/>
          <a:lstStyle/>
          <a:p>
            <a:pPr algn="just"/>
            <a:r>
              <a:rPr lang="tr-TR" b="1" dirty="0" smtClean="0">
                <a:solidFill>
                  <a:srgbClr val="CC0000"/>
                </a:solidFill>
              </a:rPr>
              <a:t>N</a:t>
            </a:r>
            <a:r>
              <a:rPr lang="en-GB" b="1" dirty="0" smtClean="0">
                <a:solidFill>
                  <a:srgbClr val="CC0000"/>
                </a:solidFill>
              </a:rPr>
              <a:t>umbers of </a:t>
            </a:r>
            <a:r>
              <a:rPr lang="tr-TR" b="1" dirty="0" err="1" smtClean="0">
                <a:solidFill>
                  <a:srgbClr val="CC0000"/>
                </a:solidFill>
              </a:rPr>
              <a:t>livestock</a:t>
            </a:r>
            <a:r>
              <a:rPr lang="tr-TR" b="1" dirty="0" smtClean="0">
                <a:solidFill>
                  <a:srgbClr val="CC0000"/>
                </a:solidFill>
              </a:rPr>
              <a:t>:</a:t>
            </a:r>
            <a:r>
              <a:rPr lang="en-GB" b="1" dirty="0" smtClean="0">
                <a:solidFill>
                  <a:srgbClr val="CC0000"/>
                </a:solidFill>
              </a:rPr>
              <a:t> </a:t>
            </a:r>
            <a:endParaRPr lang="tr-TR" b="1" dirty="0" smtClean="0">
              <a:solidFill>
                <a:srgbClr val="CC0000"/>
              </a:solidFill>
            </a:endParaRPr>
          </a:p>
          <a:p>
            <a:pPr algn="just">
              <a:buFontTx/>
              <a:buNone/>
            </a:pPr>
            <a:r>
              <a:rPr lang="tr-TR" dirty="0" smtClean="0"/>
              <a:t>    </a:t>
            </a:r>
            <a:r>
              <a:rPr lang="tr-TR" b="1" dirty="0" err="1" smtClean="0">
                <a:solidFill>
                  <a:srgbClr val="0070C0"/>
                </a:solidFill>
              </a:rPr>
              <a:t>These</a:t>
            </a:r>
            <a:r>
              <a:rPr lang="tr-TR" b="1" dirty="0" smtClean="0">
                <a:solidFill>
                  <a:srgbClr val="0070C0"/>
                </a:solidFill>
              </a:rPr>
              <a:t> data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compiled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by</a:t>
            </a:r>
            <a:r>
              <a:rPr lang="en-GB" b="1" dirty="0" smtClean="0">
                <a:solidFill>
                  <a:srgbClr val="0070C0"/>
                </a:solidFill>
              </a:rPr>
              <a:t> type, race and age group </a:t>
            </a:r>
            <a:r>
              <a:rPr lang="tr-TR" b="1" dirty="0" err="1" smtClean="0">
                <a:solidFill>
                  <a:srgbClr val="0070C0"/>
                </a:solidFill>
              </a:rPr>
              <a:t>annually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directly from the Province Directorates of M</a:t>
            </a:r>
            <a:r>
              <a:rPr lang="tr-TR" b="1" dirty="0" smtClean="0">
                <a:solidFill>
                  <a:srgbClr val="0070C0"/>
                </a:solidFill>
              </a:rPr>
              <a:t>o</a:t>
            </a:r>
            <a:r>
              <a:rPr lang="en-US" b="1" dirty="0" smtClean="0">
                <a:solidFill>
                  <a:srgbClr val="0070C0"/>
                </a:solidFill>
              </a:rPr>
              <a:t>FAL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through </a:t>
            </a:r>
            <a:r>
              <a:rPr lang="tr-TR" b="1" dirty="0" smtClean="0">
                <a:solidFill>
                  <a:srgbClr val="0070C0"/>
                </a:solidFill>
              </a:rPr>
              <a:t>SDN.</a:t>
            </a:r>
          </a:p>
          <a:p>
            <a:pPr algn="just">
              <a:buFontTx/>
              <a:buNone/>
            </a:pPr>
            <a:r>
              <a:rPr lang="tr-TR" b="1" dirty="0" smtClean="0">
                <a:solidFill>
                  <a:srgbClr val="0070C0"/>
                </a:solidFill>
              </a:rPr>
              <a:t>   </a:t>
            </a:r>
            <a:r>
              <a:rPr lang="tr-TR" b="1" dirty="0" err="1" smtClean="0">
                <a:solidFill>
                  <a:srgbClr val="0070C0"/>
                </a:solidFill>
              </a:rPr>
              <a:t>Number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livestock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related</a:t>
            </a:r>
            <a:r>
              <a:rPr lang="tr-TR" b="1" dirty="0" smtClean="0">
                <a:solidFill>
                  <a:srgbClr val="0070C0"/>
                </a:solidFill>
              </a:rPr>
              <a:t> data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obtained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directly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from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Province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Directorates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MoFAL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through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Electronical</a:t>
            </a:r>
            <a:r>
              <a:rPr lang="tr-TR" b="1" dirty="0" smtClean="0">
                <a:solidFill>
                  <a:srgbClr val="0070C0"/>
                </a:solidFill>
              </a:rPr>
              <a:t> Data Network (EDN) .</a:t>
            </a:r>
          </a:p>
          <a:p>
            <a:pPr algn="just">
              <a:buNone/>
            </a:pPr>
            <a:r>
              <a:rPr lang="tr-TR" b="1" dirty="0" smtClean="0">
                <a:solidFill>
                  <a:srgbClr val="0070C0"/>
                </a:solidFill>
              </a:rPr>
              <a:t>    </a:t>
            </a:r>
            <a:r>
              <a:rPr lang="en-GB" b="1" dirty="0" smtClean="0">
                <a:solidFill>
                  <a:srgbClr val="0070C0"/>
                </a:solidFill>
              </a:rPr>
              <a:t>A livestock survey in line with EU requirements was carried out for the first time under the USST I Project in 2006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FontTx/>
              <a:buNone/>
            </a:pPr>
            <a:endParaRPr lang="tr-TR" b="1" dirty="0" smtClean="0">
              <a:solidFill>
                <a:srgbClr val="0070C0"/>
              </a:solidFill>
            </a:endParaRPr>
          </a:p>
        </p:txBody>
      </p:sp>
      <p:sp>
        <p:nvSpPr>
          <p:cNvPr id="22531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093F99F-070F-485E-AF8A-31525E22D099}" type="datetime1">
              <a:rPr lang="tr-TR" smtClean="0">
                <a:cs typeface="Arial" charset="0"/>
              </a:rPr>
              <a:pPr/>
              <a:t>14.02.2015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5D618B-CEDB-4319-A6CE-EEE0BCD9D019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>
          <a:xfrm>
            <a:off x="0" y="714375"/>
            <a:ext cx="9143999" cy="5411788"/>
          </a:xfrm>
        </p:spPr>
        <p:txBody>
          <a:bodyPr/>
          <a:lstStyle/>
          <a:p>
            <a:pPr algn="just"/>
            <a:r>
              <a:rPr lang="tr-TR" b="1" dirty="0" smtClean="0">
                <a:solidFill>
                  <a:srgbClr val="C00000"/>
                </a:solidFill>
              </a:rPr>
              <a:t>Data </a:t>
            </a:r>
            <a:r>
              <a:rPr lang="tr-TR" b="1" dirty="0" err="1" smtClean="0">
                <a:solidFill>
                  <a:srgbClr val="C00000"/>
                </a:solidFill>
              </a:rPr>
              <a:t>Collection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Method</a:t>
            </a:r>
            <a:r>
              <a:rPr lang="tr-TR" b="1" dirty="0" smtClean="0">
                <a:solidFill>
                  <a:srgbClr val="C00000"/>
                </a:solidFill>
              </a:rPr>
              <a:t>:</a:t>
            </a:r>
          </a:p>
          <a:p>
            <a:pPr algn="just">
              <a:buNone/>
            </a:pPr>
            <a:r>
              <a:rPr lang="tr-TR" b="1" dirty="0" smtClean="0">
                <a:solidFill>
                  <a:srgbClr val="0070C0"/>
                </a:solidFill>
              </a:rPr>
              <a:t>    </a:t>
            </a:r>
            <a:r>
              <a:rPr lang="en-GB" b="1" dirty="0" smtClean="0">
                <a:solidFill>
                  <a:srgbClr val="0070C0"/>
                </a:solidFill>
              </a:rPr>
              <a:t>Statistical data on the number of livestock is collected annually by the Province and District Directorates of </a:t>
            </a:r>
            <a:r>
              <a:rPr lang="en-GB" b="1" dirty="0" err="1" smtClean="0">
                <a:solidFill>
                  <a:srgbClr val="0070C0"/>
                </a:solidFill>
              </a:rPr>
              <a:t>MoFAL</a:t>
            </a:r>
            <a:r>
              <a:rPr lang="en-GB" b="1" dirty="0" smtClean="0">
                <a:solidFill>
                  <a:srgbClr val="0070C0"/>
                </a:solidFill>
              </a:rPr>
              <a:t> through the SDN system. 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r>
              <a:rPr lang="tr-TR" b="1" dirty="0" err="1" smtClean="0">
                <a:solidFill>
                  <a:srgbClr val="0070C0"/>
                </a:solidFill>
              </a:rPr>
              <a:t>Monthly</a:t>
            </a:r>
            <a:r>
              <a:rPr lang="tr-TR" b="1" dirty="0" smtClean="0">
                <a:solidFill>
                  <a:srgbClr val="0070C0"/>
                </a:solidFill>
              </a:rPr>
              <a:t> data is </a:t>
            </a:r>
            <a:r>
              <a:rPr lang="tr-TR" b="1" dirty="0" err="1" smtClean="0">
                <a:solidFill>
                  <a:srgbClr val="0070C0"/>
                </a:solidFill>
              </a:rPr>
              <a:t>compiled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by</a:t>
            </a:r>
            <a:r>
              <a:rPr lang="tr-TR" b="1" dirty="0" smtClean="0">
                <a:solidFill>
                  <a:srgbClr val="0070C0"/>
                </a:solidFill>
              </a:rPr>
              <a:t> TURKSTAT </a:t>
            </a:r>
            <a:r>
              <a:rPr lang="tr-TR" b="1" dirty="0" err="1" smtClean="0">
                <a:solidFill>
                  <a:srgbClr val="0070C0"/>
                </a:solidFill>
              </a:rPr>
              <a:t>Regional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Offices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via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questionnaire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phone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fax</a:t>
            </a:r>
            <a:r>
              <a:rPr lang="tr-TR" b="1" dirty="0" smtClean="0">
                <a:solidFill>
                  <a:srgbClr val="0070C0"/>
                </a:solidFill>
              </a:rPr>
              <a:t>. </a:t>
            </a:r>
          </a:p>
          <a:p>
            <a:pPr algn="just"/>
            <a:r>
              <a:rPr lang="en-GB" b="1" dirty="0" smtClean="0">
                <a:solidFill>
                  <a:srgbClr val="0070C0"/>
                </a:solidFill>
              </a:rPr>
              <a:t>Livestock data is derived from multiple sources</a:t>
            </a:r>
            <a:r>
              <a:rPr lang="tr-TR" b="1" dirty="0" smtClean="0">
                <a:solidFill>
                  <a:srgbClr val="0070C0"/>
                </a:solidFill>
              </a:rPr>
              <a:t>;</a:t>
            </a:r>
          </a:p>
          <a:p>
            <a:pPr algn="just">
              <a:buNone/>
            </a:pPr>
            <a:r>
              <a:rPr lang="tr-TR" b="1" dirty="0" smtClean="0">
                <a:solidFill>
                  <a:srgbClr val="0070C0"/>
                </a:solidFill>
              </a:rPr>
              <a:t>    </a:t>
            </a:r>
            <a:r>
              <a:rPr lang="en-GB" b="1" dirty="0" smtClean="0">
                <a:solidFill>
                  <a:srgbClr val="0070C0"/>
                </a:solidFill>
              </a:rPr>
              <a:t>primarily from administrative records kept in the national animal identification and registration databases, namely, 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pPr algn="just">
              <a:buFontTx/>
              <a:buNone/>
            </a:pPr>
            <a:endParaRPr lang="tr-TR" sz="2400" b="1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3555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0602DF0-5781-4AB4-BF7A-8283AE6C9065}" type="datetime1">
              <a:rPr lang="tr-TR" smtClean="0">
                <a:cs typeface="Arial" charset="0"/>
              </a:rPr>
              <a:pPr/>
              <a:t>14.02.2015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2184C5-FB00-4678-8EBF-614429C56858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14357"/>
            <a:ext cx="9144000" cy="5411806"/>
          </a:xfrm>
        </p:spPr>
        <p:txBody>
          <a:bodyPr/>
          <a:lstStyle/>
          <a:p>
            <a:pPr algn="just"/>
            <a:r>
              <a:rPr lang="en-GB" b="1" dirty="0" smtClean="0">
                <a:solidFill>
                  <a:srgbClr val="0070C0"/>
                </a:solidFill>
              </a:rPr>
              <a:t>Turkish Veterinary Information System </a:t>
            </a:r>
            <a:r>
              <a:rPr lang="tr-TR" b="1" dirty="0" smtClean="0">
                <a:solidFill>
                  <a:srgbClr val="C00000"/>
                </a:solidFill>
              </a:rPr>
              <a:t>(</a:t>
            </a:r>
            <a:r>
              <a:rPr lang="en-GB" b="1" dirty="0" err="1" smtClean="0">
                <a:solidFill>
                  <a:srgbClr val="C00000"/>
                </a:solidFill>
              </a:rPr>
              <a:t>TurkVet</a:t>
            </a:r>
            <a:r>
              <a:rPr lang="tr-TR" b="1" dirty="0" smtClean="0">
                <a:solidFill>
                  <a:srgbClr val="C00000"/>
                </a:solidFill>
              </a:rPr>
              <a:t>)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which was established under the EU-funded project titled “Support for Turkey’s Alignment to the EU Veterinary </a:t>
            </a:r>
            <a:r>
              <a:rPr lang="en-GB" b="1" dirty="0" err="1" smtClean="0">
                <a:solidFill>
                  <a:srgbClr val="0070C0"/>
                </a:solidFill>
              </a:rPr>
              <a:t>Acquis</a:t>
            </a:r>
            <a:r>
              <a:rPr lang="en-GB" b="1" dirty="0" smtClean="0">
                <a:solidFill>
                  <a:srgbClr val="0070C0"/>
                </a:solidFill>
              </a:rPr>
              <a:t> (TR 0203.05) for the registration of bovine animals and the control of their movements</a:t>
            </a:r>
            <a:r>
              <a:rPr lang="tr-TR" b="1" dirty="0" smtClean="0">
                <a:solidFill>
                  <a:srgbClr val="0070C0"/>
                </a:solidFill>
              </a:rPr>
              <a:t>,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endParaRPr lang="tr-T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</a:rPr>
              <a:t>    </a:t>
            </a:r>
            <a:r>
              <a:rPr lang="en-GB" b="1" dirty="0" smtClean="0">
                <a:solidFill>
                  <a:srgbClr val="0070C0"/>
                </a:solidFill>
              </a:rPr>
              <a:t>and the Sheep and Goat Registration System (SGRS)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for ovine and </a:t>
            </a:r>
            <a:r>
              <a:rPr lang="en-GB" b="1" dirty="0" err="1" smtClean="0">
                <a:solidFill>
                  <a:srgbClr val="0070C0"/>
                </a:solidFill>
              </a:rPr>
              <a:t>caprine</a:t>
            </a:r>
            <a:r>
              <a:rPr lang="en-GB" b="1" dirty="0" smtClean="0">
                <a:solidFill>
                  <a:srgbClr val="0070C0"/>
                </a:solidFill>
              </a:rPr>
              <a:t> animals.</a:t>
            </a:r>
            <a:endParaRPr lang="tr-TR" b="1" dirty="0" smtClean="0">
              <a:solidFill>
                <a:srgbClr val="0070C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8EC0A-D6B4-4356-8EA2-E90AFE8371E3}" type="datetime1">
              <a:rPr lang="tr-TR" smtClean="0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AB44-C0F8-47F8-8F52-BD9EFC2A0B41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8EC0A-D6B4-4356-8EA2-E90AFE8371E3}" type="datetime1">
              <a:rPr lang="tr-TR" smtClean="0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AB44-C0F8-47F8-8F52-BD9EFC2A0B41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483245"/>
          </a:xfrm>
        </p:spPr>
        <p:txBody>
          <a:bodyPr/>
          <a:lstStyle/>
          <a:p>
            <a:pPr algn="just">
              <a:buNone/>
            </a:pPr>
            <a:r>
              <a:rPr lang="tr-TR" sz="2800" b="1" dirty="0" smtClean="0">
                <a:solidFill>
                  <a:srgbClr val="333399"/>
                </a:solidFill>
              </a:rPr>
              <a:t>  </a:t>
            </a:r>
            <a:r>
              <a:rPr lang="tr-TR" sz="3600" b="1" dirty="0" smtClean="0">
                <a:solidFill>
                  <a:srgbClr val="C00000"/>
                </a:solidFill>
              </a:rPr>
              <a:t>TURKVET 	 </a:t>
            </a:r>
          </a:p>
          <a:p>
            <a:pPr algn="just">
              <a:buNone/>
            </a:pPr>
            <a:r>
              <a:rPr lang="tr-TR" sz="1000" b="1" dirty="0" smtClean="0">
                <a:solidFill>
                  <a:srgbClr val="333399"/>
                </a:solidFill>
              </a:rPr>
              <a:t>   </a:t>
            </a:r>
          </a:p>
          <a:p>
            <a:pPr algn="just">
              <a:buNone/>
            </a:pPr>
            <a:r>
              <a:rPr lang="tr-TR" sz="2800" b="1" dirty="0" smtClean="0">
                <a:solidFill>
                  <a:srgbClr val="333399"/>
                </a:solidFill>
              </a:rPr>
              <a:t>   </a:t>
            </a:r>
            <a:r>
              <a:rPr lang="tr-TR" b="1" dirty="0" smtClean="0">
                <a:solidFill>
                  <a:srgbClr val="0070C0"/>
                </a:solidFill>
              </a:rPr>
              <a:t>On</a:t>
            </a:r>
            <a:r>
              <a:rPr lang="en-US" b="1" dirty="0" smtClean="0">
                <a:solidFill>
                  <a:srgbClr val="0070C0"/>
                </a:solidFill>
              </a:rPr>
              <a:t> 24 July 2006</a:t>
            </a:r>
            <a:r>
              <a:rPr lang="tr-TR" b="1" dirty="0" smtClean="0">
                <a:solidFill>
                  <a:srgbClr val="0070C0"/>
                </a:solidFill>
              </a:rPr>
              <a:t>,</a:t>
            </a:r>
            <a:r>
              <a:rPr lang="en-US" b="1" dirty="0" smtClean="0">
                <a:solidFill>
                  <a:srgbClr val="0070C0"/>
                </a:solidFill>
              </a:rPr>
              <a:t> implementation of  TURKVET, </a:t>
            </a:r>
            <a:r>
              <a:rPr lang="tr-TR" b="1" dirty="0" smtClean="0">
                <a:solidFill>
                  <a:srgbClr val="0070C0"/>
                </a:solidFill>
              </a:rPr>
              <a:t>a </a:t>
            </a:r>
            <a:r>
              <a:rPr lang="en-US" b="1" dirty="0" smtClean="0">
                <a:solidFill>
                  <a:srgbClr val="0070C0"/>
                </a:solidFill>
              </a:rPr>
              <a:t>new software system</a:t>
            </a:r>
            <a:r>
              <a:rPr lang="tr-TR" b="1" dirty="0" smtClean="0">
                <a:solidFill>
                  <a:srgbClr val="0070C0"/>
                </a:solidFill>
              </a:rPr>
              <a:t>  </a:t>
            </a:r>
            <a:r>
              <a:rPr lang="tr-TR" b="1" dirty="0" err="1" smtClean="0">
                <a:solidFill>
                  <a:srgbClr val="0070C0"/>
                </a:solidFill>
              </a:rPr>
              <a:t>supported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EU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was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initiated.</a:t>
            </a:r>
            <a:r>
              <a:rPr lang="tr-TR" b="1" dirty="0" smtClean="0">
                <a:solidFill>
                  <a:srgbClr val="0070C0"/>
                </a:solidFill>
              </a:rPr>
              <a:t>   </a:t>
            </a:r>
            <a:r>
              <a:rPr lang="tr-TR" b="1" dirty="0" err="1" smtClean="0">
                <a:solidFill>
                  <a:srgbClr val="0070C0"/>
                </a:solidFill>
              </a:rPr>
              <a:t>This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Registery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System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was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established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for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purpose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registering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bovine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animals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sheep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goats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through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ear</a:t>
            </a:r>
            <a:r>
              <a:rPr lang="tr-TR" b="1" dirty="0" smtClean="0">
                <a:solidFill>
                  <a:srgbClr val="0070C0"/>
                </a:solidFill>
              </a:rPr>
              <a:t>-</a:t>
            </a:r>
            <a:r>
              <a:rPr lang="tr-TR" b="1" dirty="0" err="1" smtClean="0">
                <a:solidFill>
                  <a:srgbClr val="0070C0"/>
                </a:solidFill>
              </a:rPr>
              <a:t>tags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 </a:t>
            </a:r>
            <a:r>
              <a:rPr lang="en-GB" b="1" dirty="0" smtClean="0">
                <a:solidFill>
                  <a:srgbClr val="0070C0"/>
                </a:solidFill>
              </a:rPr>
              <a:t>preparations regarding statistical</a:t>
            </a:r>
            <a:r>
              <a:rPr lang="tr-TR" b="1" dirty="0" smtClean="0">
                <a:solidFill>
                  <a:srgbClr val="0070C0"/>
                </a:solidFill>
              </a:rPr>
              <a:t>  </a:t>
            </a:r>
            <a:r>
              <a:rPr lang="en-GB" b="1" dirty="0" smtClean="0">
                <a:solidFill>
                  <a:srgbClr val="0070C0"/>
                </a:solidFill>
              </a:rPr>
              <a:t> information on number of animals kept and slaughtered, identification and</a:t>
            </a:r>
            <a:r>
              <a:rPr lang="tr-TR" b="1" dirty="0" smtClean="0">
                <a:solidFill>
                  <a:srgbClr val="0070C0"/>
                </a:solidFill>
              </a:rPr>
              <a:t>  </a:t>
            </a:r>
            <a:r>
              <a:rPr lang="en-GB" b="1" dirty="0" smtClean="0">
                <a:solidFill>
                  <a:srgbClr val="0070C0"/>
                </a:solidFill>
              </a:rPr>
              <a:t> registration of common pastures and summer grazing areas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en-GB" b="1" dirty="0" smtClean="0">
                <a:solidFill>
                  <a:srgbClr val="0070C0"/>
                </a:solidFill>
              </a:rPr>
              <a:t> registration 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of movements</a:t>
            </a:r>
            <a:r>
              <a:rPr lang="tr-TR" b="1" dirty="0" smtClean="0">
                <a:solidFill>
                  <a:srgbClr val="0070C0"/>
                </a:solidFill>
              </a:rPr>
              <a:t>. </a:t>
            </a:r>
          </a:p>
          <a:p>
            <a:pPr algn="just">
              <a:buNone/>
            </a:pP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642918"/>
            <a:ext cx="9001156" cy="5572164"/>
          </a:xfrm>
        </p:spPr>
        <p:txBody>
          <a:bodyPr/>
          <a:lstStyle/>
          <a:p>
            <a:pPr algn="just"/>
            <a:r>
              <a:rPr lang="tr-TR" b="1" dirty="0" err="1" smtClean="0">
                <a:solidFill>
                  <a:srgbClr val="0070C0"/>
                </a:solidFill>
              </a:rPr>
              <a:t>Besides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all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slaughterhouses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aimed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to</a:t>
            </a:r>
            <a:r>
              <a:rPr lang="tr-TR" b="1" dirty="0" smtClean="0">
                <a:solidFill>
                  <a:srgbClr val="0070C0"/>
                </a:solidFill>
              </a:rPr>
              <a:t> be </a:t>
            </a:r>
            <a:r>
              <a:rPr lang="tr-TR" b="1" dirty="0" err="1" smtClean="0">
                <a:solidFill>
                  <a:srgbClr val="0070C0"/>
                </a:solidFill>
              </a:rPr>
              <a:t>included</a:t>
            </a:r>
            <a:r>
              <a:rPr lang="tr-TR" b="1" dirty="0" smtClean="0">
                <a:solidFill>
                  <a:srgbClr val="0070C0"/>
                </a:solidFill>
              </a:rPr>
              <a:t>  in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system</a:t>
            </a:r>
            <a:r>
              <a:rPr lang="tr-TR" b="1" dirty="0" smtClean="0">
                <a:solidFill>
                  <a:srgbClr val="0070C0"/>
                </a:solidFill>
              </a:rPr>
              <a:t> in </a:t>
            </a:r>
            <a:r>
              <a:rPr lang="tr-TR" b="1" dirty="0" err="1" smtClean="0">
                <a:solidFill>
                  <a:srgbClr val="0070C0"/>
                </a:solidFill>
              </a:rPr>
              <a:t>order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to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ensure</a:t>
            </a:r>
            <a:r>
              <a:rPr lang="tr-TR" b="1" dirty="0" smtClean="0">
                <a:solidFill>
                  <a:srgbClr val="0070C0"/>
                </a:solidFill>
              </a:rPr>
              <a:t> data </a:t>
            </a:r>
            <a:r>
              <a:rPr lang="tr-TR" b="1" dirty="0" err="1" smtClean="0">
                <a:solidFill>
                  <a:srgbClr val="0070C0"/>
                </a:solidFill>
              </a:rPr>
              <a:t>flow</a:t>
            </a:r>
            <a:r>
              <a:rPr lang="tr-TR" b="1" dirty="0" smtClean="0">
                <a:solidFill>
                  <a:srgbClr val="0070C0"/>
                </a:solidFill>
              </a:rPr>
              <a:t>. </a:t>
            </a:r>
            <a:r>
              <a:rPr lang="tr-TR" b="1" dirty="0" err="1" smtClean="0">
                <a:solidFill>
                  <a:srgbClr val="0070C0"/>
                </a:solidFill>
              </a:rPr>
              <a:t>In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this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context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Turkstat</a:t>
            </a:r>
            <a:r>
              <a:rPr lang="tr-TR" b="1" dirty="0" smtClean="0">
                <a:solidFill>
                  <a:srgbClr val="0070C0"/>
                </a:solidFill>
              </a:rPr>
              <a:t> has </a:t>
            </a:r>
            <a:r>
              <a:rPr lang="tr-TR" b="1" dirty="0" err="1" smtClean="0">
                <a:solidFill>
                  <a:srgbClr val="0070C0"/>
                </a:solidFill>
              </a:rPr>
              <a:t>been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working</a:t>
            </a:r>
            <a:r>
              <a:rPr lang="tr-TR" b="1" dirty="0" smtClean="0">
                <a:solidFill>
                  <a:srgbClr val="0070C0"/>
                </a:solidFill>
              </a:rPr>
              <a:t> in an </a:t>
            </a:r>
            <a:r>
              <a:rPr lang="tr-TR" b="1" dirty="0" err="1" smtClean="0">
                <a:solidFill>
                  <a:srgbClr val="0070C0"/>
                </a:solidFill>
              </a:rPr>
              <a:t>active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collobration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with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MoFAL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sz="3000" b="1" dirty="0" err="1" smtClean="0">
                <a:solidFill>
                  <a:srgbClr val="C00000"/>
                </a:solidFill>
              </a:rPr>
              <a:t>Compiled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variables</a:t>
            </a:r>
            <a:r>
              <a:rPr lang="tr-TR" sz="3000" b="1" dirty="0" smtClean="0">
                <a:solidFill>
                  <a:srgbClr val="C00000"/>
                </a:solidFill>
              </a:rPr>
              <a:t> ;</a:t>
            </a:r>
          </a:p>
          <a:p>
            <a:endParaRPr lang="tr-TR" sz="3000" b="1" dirty="0" smtClean="0">
              <a:solidFill>
                <a:srgbClr val="0070C0"/>
              </a:solidFill>
            </a:endParaRPr>
          </a:p>
          <a:p>
            <a:r>
              <a:rPr lang="tr-TR" sz="3000" b="1" dirty="0" smtClean="0">
                <a:solidFill>
                  <a:srgbClr val="0070C0"/>
                </a:solidFill>
              </a:rPr>
              <a:t>Data </a:t>
            </a:r>
            <a:r>
              <a:rPr lang="tr-TR" sz="3000" b="1" dirty="0" err="1" smtClean="0">
                <a:solidFill>
                  <a:srgbClr val="0070C0"/>
                </a:solidFill>
              </a:rPr>
              <a:t>related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to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Cattele</a:t>
            </a:r>
            <a:r>
              <a:rPr lang="tr-TR" sz="3000" b="1" dirty="0" smtClean="0">
                <a:solidFill>
                  <a:srgbClr val="0070C0"/>
                </a:solidFill>
              </a:rPr>
              <a:t>, </a:t>
            </a:r>
            <a:r>
              <a:rPr lang="tr-TR" sz="3000" b="1" dirty="0" err="1" smtClean="0">
                <a:solidFill>
                  <a:srgbClr val="0070C0"/>
                </a:solidFill>
              </a:rPr>
              <a:t>Buffalo</a:t>
            </a:r>
            <a:r>
              <a:rPr lang="tr-TR" sz="3000" b="1" dirty="0" smtClean="0">
                <a:solidFill>
                  <a:srgbClr val="0070C0"/>
                </a:solidFill>
              </a:rPr>
              <a:t>, </a:t>
            </a:r>
            <a:r>
              <a:rPr lang="tr-TR" sz="3000" b="1" dirty="0" err="1" smtClean="0">
                <a:solidFill>
                  <a:srgbClr val="0070C0"/>
                </a:solidFill>
              </a:rPr>
              <a:t>Sheep</a:t>
            </a:r>
            <a:r>
              <a:rPr lang="tr-TR" sz="3000" b="1" dirty="0" smtClean="0">
                <a:solidFill>
                  <a:srgbClr val="0070C0"/>
                </a:solidFill>
              </a:rPr>
              <a:t>, </a:t>
            </a:r>
            <a:r>
              <a:rPr lang="tr-TR" sz="3000" b="1" dirty="0" err="1" smtClean="0">
                <a:solidFill>
                  <a:srgbClr val="0070C0"/>
                </a:solidFill>
              </a:rPr>
              <a:t>Goat</a:t>
            </a:r>
            <a:r>
              <a:rPr lang="tr-TR" sz="3000" b="1" dirty="0" smtClean="0">
                <a:solidFill>
                  <a:srgbClr val="0070C0"/>
                </a:solidFill>
              </a:rPr>
              <a:t>, </a:t>
            </a:r>
            <a:r>
              <a:rPr lang="tr-TR" sz="3000" b="1" dirty="0" err="1" smtClean="0">
                <a:solidFill>
                  <a:srgbClr val="0070C0"/>
                </a:solidFill>
              </a:rPr>
              <a:t>Camel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and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Pig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are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compiled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by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age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and</a:t>
            </a:r>
            <a:r>
              <a:rPr lang="tr-TR" sz="3000" b="1" dirty="0" smtClean="0">
                <a:solidFill>
                  <a:srgbClr val="0070C0"/>
                </a:solidFill>
              </a:rPr>
              <a:t> </a:t>
            </a:r>
            <a:r>
              <a:rPr lang="tr-TR" sz="3000" b="1" dirty="0" err="1" smtClean="0">
                <a:solidFill>
                  <a:srgbClr val="0070C0"/>
                </a:solidFill>
              </a:rPr>
              <a:t>types</a:t>
            </a:r>
            <a:r>
              <a:rPr lang="tr-TR" sz="3000" b="1" dirty="0" smtClean="0">
                <a:solidFill>
                  <a:srgbClr val="0070C0"/>
                </a:solidFill>
              </a:rPr>
              <a:t>.</a:t>
            </a:r>
            <a:endParaRPr lang="tr-TR" b="1" dirty="0" smtClean="0">
              <a:solidFill>
                <a:srgbClr val="0070C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8EC0A-D6B4-4356-8EA2-E90AFE8371E3}" type="datetime1">
              <a:rPr lang="tr-TR" smtClean="0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AB44-C0F8-47F8-8F52-BD9EFC2A0B41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>
          <a:xfrm>
            <a:off x="0" y="642919"/>
            <a:ext cx="9144000" cy="559437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tr-TR" b="1" dirty="0" err="1" smtClean="0">
                <a:solidFill>
                  <a:srgbClr val="C00000"/>
                </a:solidFill>
                <a:latin typeface="Arial" charset="0"/>
              </a:rPr>
              <a:t>Annualy</a:t>
            </a:r>
            <a:r>
              <a:rPr lang="tr-TR" b="1" dirty="0" smtClean="0">
                <a:solidFill>
                  <a:srgbClr val="C00000"/>
                </a:solidFill>
                <a:latin typeface="Arial" charset="0"/>
              </a:rPr>
              <a:t> Data: </a:t>
            </a:r>
          </a:p>
          <a:p>
            <a:pPr marL="0" indent="0" algn="just">
              <a:buFontTx/>
              <a:buNone/>
            </a:pP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Data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are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compiled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yearly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by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cooperation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with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MoFAL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and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data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are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controlled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and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analyzed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by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TurkStat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	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and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MoFAL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Arial" charset="0"/>
              </a:rPr>
              <a:t>staff</a:t>
            </a:r>
            <a:r>
              <a:rPr lang="tr-TR" sz="2400" b="1" dirty="0" smtClean="0">
                <a:solidFill>
                  <a:srgbClr val="0070C0"/>
                </a:solidFill>
                <a:latin typeface="Arial" charset="0"/>
              </a:rPr>
              <a:t>.</a:t>
            </a:r>
          </a:p>
          <a:p>
            <a:pPr marL="0" indent="0" algn="just">
              <a:buFontTx/>
              <a:buNone/>
            </a:pPr>
            <a:endParaRPr lang="tr-TR" sz="1000" b="1" dirty="0" smtClean="0">
              <a:solidFill>
                <a:srgbClr val="0070C0"/>
              </a:solidFill>
              <a:latin typeface="Arial" charset="0"/>
            </a:endParaRPr>
          </a:p>
          <a:p>
            <a:pPr lvl="1" algn="just"/>
            <a:r>
              <a:rPr lang="tr-TR" sz="2500" b="1" dirty="0" err="1" smtClean="0">
                <a:solidFill>
                  <a:srgbClr val="0070C0"/>
                </a:solidFill>
              </a:rPr>
              <a:t>Number</a:t>
            </a:r>
            <a:r>
              <a:rPr lang="tr-TR" sz="2500" b="1" dirty="0" smtClean="0">
                <a:solidFill>
                  <a:srgbClr val="0070C0"/>
                </a:solidFill>
              </a:rPr>
              <a:t> of </a:t>
            </a:r>
            <a:r>
              <a:rPr lang="tr-TR" sz="2500" b="1" dirty="0" err="1" smtClean="0">
                <a:solidFill>
                  <a:srgbClr val="0070C0"/>
                </a:solidFill>
              </a:rPr>
              <a:t>milked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animals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and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the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quantity</a:t>
            </a:r>
            <a:r>
              <a:rPr lang="tr-TR" sz="2500" b="1" dirty="0" smtClean="0">
                <a:solidFill>
                  <a:srgbClr val="0070C0"/>
                </a:solidFill>
              </a:rPr>
              <a:t> of </a:t>
            </a:r>
            <a:r>
              <a:rPr lang="tr-TR" sz="2500" b="1" dirty="0" err="1" smtClean="0">
                <a:solidFill>
                  <a:srgbClr val="0070C0"/>
                </a:solidFill>
              </a:rPr>
              <a:t>milk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production</a:t>
            </a:r>
            <a:r>
              <a:rPr lang="tr-TR" sz="2500" b="1" dirty="0" smtClean="0">
                <a:solidFill>
                  <a:srgbClr val="0070C0"/>
                </a:solidFill>
              </a:rPr>
              <a:t>,</a:t>
            </a:r>
          </a:p>
          <a:p>
            <a:pPr lvl="1" algn="just"/>
            <a:r>
              <a:rPr lang="tr-TR" sz="2500" b="1" dirty="0" err="1" smtClean="0">
                <a:solidFill>
                  <a:srgbClr val="0070C0"/>
                </a:solidFill>
              </a:rPr>
              <a:t>Number</a:t>
            </a:r>
            <a:r>
              <a:rPr lang="tr-TR" sz="2500" b="1" dirty="0" smtClean="0">
                <a:solidFill>
                  <a:srgbClr val="0070C0"/>
                </a:solidFill>
              </a:rPr>
              <a:t> of </a:t>
            </a:r>
            <a:r>
              <a:rPr lang="tr-TR" sz="2500" b="1" dirty="0" err="1" smtClean="0">
                <a:solidFill>
                  <a:srgbClr val="0070C0"/>
                </a:solidFill>
              </a:rPr>
              <a:t>slaughtered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animals</a:t>
            </a:r>
            <a:r>
              <a:rPr lang="tr-TR" sz="2500" b="1" dirty="0" smtClean="0">
                <a:solidFill>
                  <a:srgbClr val="0070C0"/>
                </a:solidFill>
              </a:rPr>
              <a:t> (</a:t>
            </a:r>
            <a:r>
              <a:rPr lang="tr-TR" sz="2500" b="1" dirty="0" err="1" smtClean="0">
                <a:solidFill>
                  <a:srgbClr val="0070C0"/>
                </a:solidFill>
              </a:rPr>
              <a:t>Calculated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by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Turkstat</a:t>
            </a:r>
            <a:r>
              <a:rPr lang="tr-TR" sz="2500" b="1" dirty="0" smtClean="0">
                <a:solidFill>
                  <a:srgbClr val="0070C0"/>
                </a:solidFill>
              </a:rPr>
              <a:t>)</a:t>
            </a:r>
          </a:p>
          <a:p>
            <a:pPr lvl="1" algn="just"/>
            <a:r>
              <a:rPr lang="tr-TR" sz="2500" b="1" dirty="0" err="1" smtClean="0">
                <a:solidFill>
                  <a:srgbClr val="0070C0"/>
                </a:solidFill>
              </a:rPr>
              <a:t>Number</a:t>
            </a:r>
            <a:r>
              <a:rPr lang="tr-TR" sz="2500" b="1" dirty="0" smtClean="0">
                <a:solidFill>
                  <a:srgbClr val="0070C0"/>
                </a:solidFill>
              </a:rPr>
              <a:t> of </a:t>
            </a:r>
            <a:r>
              <a:rPr lang="tr-TR" sz="2500" b="1" dirty="0" err="1" smtClean="0">
                <a:solidFill>
                  <a:srgbClr val="0070C0"/>
                </a:solidFill>
              </a:rPr>
              <a:t>poultry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animals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by</a:t>
            </a:r>
            <a:r>
              <a:rPr lang="tr-TR" sz="2500" b="1" dirty="0" smtClean="0">
                <a:solidFill>
                  <a:srgbClr val="0070C0"/>
                </a:solidFill>
              </a:rPr>
              <a:t> </a:t>
            </a:r>
            <a:r>
              <a:rPr lang="tr-TR" sz="2500" b="1" dirty="0" err="1" smtClean="0">
                <a:solidFill>
                  <a:srgbClr val="0070C0"/>
                </a:solidFill>
              </a:rPr>
              <a:t>type</a:t>
            </a:r>
            <a:r>
              <a:rPr lang="tr-TR" sz="2500" b="1" dirty="0" smtClean="0">
                <a:solidFill>
                  <a:srgbClr val="0070C0"/>
                </a:solidFill>
              </a:rPr>
              <a:t>,</a:t>
            </a:r>
          </a:p>
          <a:p>
            <a:pPr lvl="1" algn="just"/>
            <a:r>
              <a:rPr lang="tr-TR" sz="2500" b="1" dirty="0" err="1" smtClean="0">
                <a:solidFill>
                  <a:srgbClr val="0070C0"/>
                </a:solidFill>
              </a:rPr>
              <a:t>Apiculture</a:t>
            </a:r>
            <a:r>
              <a:rPr lang="tr-TR" sz="2500" b="1" dirty="0" smtClean="0">
                <a:solidFill>
                  <a:srgbClr val="0070C0"/>
                </a:solidFill>
              </a:rPr>
              <a:t>,</a:t>
            </a:r>
          </a:p>
          <a:p>
            <a:pPr lvl="1" algn="just"/>
            <a:r>
              <a:rPr lang="tr-TR" sz="2500" b="1" dirty="0" err="1" smtClean="0">
                <a:solidFill>
                  <a:srgbClr val="0070C0"/>
                </a:solidFill>
              </a:rPr>
              <a:t>Sericulture</a:t>
            </a:r>
            <a:r>
              <a:rPr lang="tr-TR" sz="2000" dirty="0" smtClean="0">
                <a:latin typeface="Arial" charset="0"/>
              </a:rPr>
              <a:t>	</a:t>
            </a:r>
          </a:p>
        </p:txBody>
      </p:sp>
      <p:sp>
        <p:nvSpPr>
          <p:cNvPr id="26627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3DBB19E-EEFE-4575-AD0D-708F07432DFE}" type="datetime1">
              <a:rPr lang="tr-TR" smtClean="0">
                <a:cs typeface="Arial" charset="0"/>
              </a:rPr>
              <a:pPr/>
              <a:t>14.02.2015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2D7D4E-818C-472F-86C2-E5A6C7463308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8EC0A-D6B4-4356-8EA2-E90AFE8371E3}" type="datetime1">
              <a:rPr lang="tr-TR" smtClean="0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AB44-C0F8-47F8-8F52-BD9EFC2A0B41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0" y="785795"/>
            <a:ext cx="9144000" cy="534036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GB" b="1" dirty="0" smtClean="0">
                <a:solidFill>
                  <a:srgbClr val="C00000"/>
                </a:solidFill>
              </a:rPr>
              <a:t>Geographical </a:t>
            </a:r>
            <a:r>
              <a:rPr lang="en-GB" b="1" dirty="0">
                <a:solidFill>
                  <a:srgbClr val="C00000"/>
                </a:solidFill>
              </a:rPr>
              <a:t>Detail: </a:t>
            </a:r>
            <a:r>
              <a:rPr lang="en-GB" b="1" dirty="0">
                <a:solidFill>
                  <a:srgbClr val="0070C0"/>
                </a:solidFill>
              </a:rPr>
              <a:t>The geographical coverage is whole Turkey. </a:t>
            </a:r>
            <a:endParaRPr lang="tr-TR" b="1" dirty="0" smtClean="0">
              <a:solidFill>
                <a:srgbClr val="0070C0"/>
              </a:solidFill>
            </a:endParaRPr>
          </a:p>
          <a:p>
            <a:pPr lvl="0" algn="just"/>
            <a:endParaRPr lang="tr-TR" b="1" dirty="0">
              <a:solidFill>
                <a:srgbClr val="0070C0"/>
              </a:solidFill>
            </a:endParaRPr>
          </a:p>
          <a:p>
            <a:pPr lvl="0" algn="just"/>
            <a:r>
              <a:rPr lang="en-GB" b="1" dirty="0">
                <a:solidFill>
                  <a:srgbClr val="C00000"/>
                </a:solidFill>
              </a:rPr>
              <a:t>Commodity and Service Detail: </a:t>
            </a:r>
            <a:r>
              <a:rPr lang="en-GB" b="1" dirty="0">
                <a:solidFill>
                  <a:srgbClr val="0070C0"/>
                </a:solidFill>
              </a:rPr>
              <a:t>Annual data are available by district detail, monthly data are available by Turkey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endParaRPr lang="tr-TR" b="1" dirty="0" smtClean="0">
              <a:solidFill>
                <a:srgbClr val="0070C0"/>
              </a:solidFill>
            </a:endParaRPr>
          </a:p>
          <a:p>
            <a:pPr lvl="0" algn="just">
              <a:buNone/>
            </a:pPr>
            <a:r>
              <a:rPr lang="en-GB" b="1" dirty="0" smtClean="0">
                <a:solidFill>
                  <a:srgbClr val="0070C0"/>
                </a:solidFill>
              </a:rPr>
              <a:t> </a:t>
            </a:r>
            <a:endParaRPr lang="tr-TR" b="1" dirty="0">
              <a:solidFill>
                <a:srgbClr val="0070C0"/>
              </a:solidFill>
            </a:endParaRPr>
          </a:p>
          <a:p>
            <a:pPr lvl="0" algn="just"/>
            <a:r>
              <a:rPr lang="en-GB" b="1" dirty="0">
                <a:solidFill>
                  <a:srgbClr val="C00000"/>
                </a:solidFill>
              </a:rPr>
              <a:t>Revision Rule: </a:t>
            </a:r>
            <a:r>
              <a:rPr lang="en-GB" b="1" dirty="0">
                <a:solidFill>
                  <a:srgbClr val="0070C0"/>
                </a:solidFill>
              </a:rPr>
              <a:t>Monthly data are temporary and revised if required when publishing the last month’s data. If revision on data occurs in the previous month , it has been revised while data has been published in the related next month.</a:t>
            </a:r>
            <a:endParaRPr lang="tr-TR" b="1" dirty="0">
              <a:solidFill>
                <a:srgbClr val="0070C0"/>
              </a:solidFill>
            </a:endParaRP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8EC0A-D6B4-4356-8EA2-E90AFE8371E3}" type="datetime1">
              <a:rPr lang="tr-TR" smtClean="0"/>
              <a:pPr>
                <a:defRPr/>
              </a:pPr>
              <a:t>14.02.2015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AB44-C0F8-47F8-8F52-BD9EFC2A0B41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44" y="1000108"/>
          <a:ext cx="8786874" cy="4832371"/>
        </p:xfrm>
        <a:graphic>
          <a:graphicData uri="http://schemas.openxmlformats.org/presentationml/2006/ole">
            <p:oleObj spid="_x0000_s1026" name="Worksheet" r:id="rId3" imgW="3668314" imgH="3665292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388</Words>
  <Application>Microsoft Office PowerPoint</Application>
  <PresentationFormat>Ekran Gösterisi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Varsayılan Tasarım</vt:lpstr>
      <vt:lpstr>Microsoft Office Excel 97-2003 Çalışma Sayfası</vt:lpstr>
      <vt:lpstr>Agricultural Production Statistics Group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Hp</cp:lastModifiedBy>
  <cp:revision>195</cp:revision>
  <dcterms:created xsi:type="dcterms:W3CDTF">2006-12-22T08:39:23Z</dcterms:created>
  <dcterms:modified xsi:type="dcterms:W3CDTF">2015-02-13T22:55:35Z</dcterms:modified>
</cp:coreProperties>
</file>